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93" r:id="rId16"/>
    <p:sldId id="394" r:id="rId17"/>
    <p:sldId id="395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FB5B18-6FA8-49F5-8735-10B428547D21}">
  <a:tblStyle styleId="{0EFB5B18-6FA8-49F5-8735-10B428547D2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7A63169-EBAB-4E1C-A13F-5A7BA560F86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9EFF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9EFF7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2358" autoAdjust="0"/>
  </p:normalViewPr>
  <p:slideViewPr>
    <p:cSldViewPr snapToGrid="0">
      <p:cViewPr>
        <p:scale>
          <a:sx n="125" d="100"/>
          <a:sy n="125" d="100"/>
        </p:scale>
        <p:origin x="168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3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61" name="Google Shape;36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832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68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8949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76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4754880" y="360432"/>
            <a:ext cx="3856930" cy="1157079"/>
          </a:xfrm>
          <a:prstGeom prst="roundRect">
            <a:avLst>
              <a:gd name="adj" fmla="val 35591"/>
            </a:avLst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" y="360425"/>
            <a:ext cx="5164200" cy="1157100"/>
          </a:xfrm>
          <a:prstGeom prst="roundRect">
            <a:avLst>
              <a:gd name="adj" fmla="val 36984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545351" y="2794994"/>
            <a:ext cx="53928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Разработка системы </a:t>
            </a:r>
            <a:r>
              <a:rPr lang="ru-RU" sz="3200" b="1" i="0" u="none" strike="noStrike" cap="none" dirty="0">
                <a:solidFill>
                  <a:srgbClr val="4DAAE8"/>
                </a:solidFill>
                <a:latin typeface="Arial"/>
                <a:ea typeface="Arial"/>
                <a:cs typeface="Arial"/>
                <a:sym typeface="Arial"/>
              </a:rPr>
              <a:t>векторного управления</a:t>
            </a:r>
            <a:r>
              <a:rPr lang="ru-RU" sz="32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привода двери лифта </a:t>
            </a:r>
            <a:endParaRPr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69" y="488562"/>
            <a:ext cx="1994747" cy="88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t="13584" b="16796"/>
          <a:stretch/>
        </p:blipFill>
        <p:spPr>
          <a:xfrm>
            <a:off x="3337609" y="446357"/>
            <a:ext cx="1365017" cy="10006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5290537" y="569733"/>
            <a:ext cx="333094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Евразийский конгресс ЛИФТ-ТЕХНИКА 2024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6574971" y="3766522"/>
            <a:ext cx="2325187" cy="1157079"/>
          </a:xfrm>
          <a:prstGeom prst="roundRect">
            <a:avLst>
              <a:gd name="adj" fmla="val 10668"/>
            </a:avLst>
          </a:prstGeom>
          <a:gradFill>
            <a:gsLst>
              <a:gs pos="0">
                <a:srgbClr val="183D6D">
                  <a:alpha val="33333"/>
                </a:srgbClr>
              </a:gs>
              <a:gs pos="36000">
                <a:srgbClr val="00B1F4">
                  <a:alpha val="48235"/>
                </a:srgbClr>
              </a:gs>
              <a:gs pos="100000">
                <a:srgbClr val="00AEEF">
                  <a:alpha val="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6239400" y="3758550"/>
            <a:ext cx="26607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Кирюхина Ольга Владимировна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15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-RU"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Ведущий инженер программист встраиваемых систем</a:t>
            </a:r>
            <a:endParaRPr sz="11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/>
          <p:nvPr/>
        </p:nvSpPr>
        <p:spPr>
          <a:xfrm>
            <a:off x="2604175" y="2461750"/>
            <a:ext cx="6362400" cy="2564100"/>
          </a:xfrm>
          <a:prstGeom prst="roundRect">
            <a:avLst>
              <a:gd name="adj" fmla="val 15398"/>
            </a:avLst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2"/>
          <p:cNvSpPr/>
          <p:nvPr/>
        </p:nvSpPr>
        <p:spPr>
          <a:xfrm>
            <a:off x="470809" y="2461752"/>
            <a:ext cx="1590004" cy="771594"/>
          </a:xfrm>
          <a:prstGeom prst="roundRect">
            <a:avLst>
              <a:gd name="adj" fmla="val 33427"/>
            </a:avLst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5747999" y="2665526"/>
            <a:ext cx="3013864" cy="535329"/>
          </a:xfrm>
          <a:prstGeom prst="roundRect">
            <a:avLst>
              <a:gd name="adj" fmla="val 50000"/>
            </a:avLst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2"/>
          <p:cNvSpPr/>
          <p:nvPr/>
        </p:nvSpPr>
        <p:spPr>
          <a:xfrm>
            <a:off x="470800" y="3151651"/>
            <a:ext cx="1571400" cy="1874100"/>
          </a:xfrm>
          <a:prstGeom prst="roundRect">
            <a:avLst>
              <a:gd name="adj" fmla="val 19963"/>
            </a:avLst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163" y="2549393"/>
            <a:ext cx="1209905" cy="53841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2"/>
          <p:cNvSpPr txBox="1"/>
          <p:nvPr/>
        </p:nvSpPr>
        <p:spPr>
          <a:xfrm>
            <a:off x="595745" y="4668447"/>
            <a:ext cx="1648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machunit.com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22"/>
          <p:cNvPicPr preferRelativeResize="0"/>
          <p:nvPr/>
        </p:nvPicPr>
        <p:blipFill rotWithShape="1">
          <a:blip r:embed="rId4">
            <a:alphaModFix/>
          </a:blip>
          <a:srcRect l="59919" t="47721" r="21209" b="19351"/>
          <a:stretch/>
        </p:blipFill>
        <p:spPr>
          <a:xfrm>
            <a:off x="656438" y="3308226"/>
            <a:ext cx="1218076" cy="1195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2"/>
          <p:cNvSpPr txBox="1"/>
          <p:nvPr/>
        </p:nvSpPr>
        <p:spPr>
          <a:xfrm>
            <a:off x="5926925" y="2776248"/>
            <a:ext cx="2834937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Информация о докладчике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2"/>
          <p:cNvSpPr txBox="1"/>
          <p:nvPr/>
        </p:nvSpPr>
        <p:spPr>
          <a:xfrm>
            <a:off x="4132275" y="3233350"/>
            <a:ext cx="47274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Кирюхина Ольга Владимировна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ru-RU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Ведущий инженер-программист встраиваемых систем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Образование: МГТУ им. Н.Э. Баумана, факультет СМ (Специальное машиностроение)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22" descr="Круг со стрелкой вправо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725960">
            <a:off x="2948897" y="2565715"/>
            <a:ext cx="734926" cy="7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2744" y="948533"/>
            <a:ext cx="386572" cy="38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83408" y="965726"/>
            <a:ext cx="386572" cy="38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83630" y="953652"/>
            <a:ext cx="386572" cy="38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06817" y="948533"/>
            <a:ext cx="386573" cy="38657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 txBox="1"/>
          <p:nvPr/>
        </p:nvSpPr>
        <p:spPr>
          <a:xfrm>
            <a:off x="690719" y="1492358"/>
            <a:ext cx="15534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0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Основана в 2009 году специалистами </a:t>
            </a:r>
            <a:r>
              <a:rPr lang="ru-RU" sz="1000" b="1" i="0" u="none" strike="noStrike" cap="none">
                <a:solidFill>
                  <a:srgbClr val="4DAAE8"/>
                </a:solidFill>
                <a:latin typeface="Arial"/>
                <a:ea typeface="Arial"/>
                <a:cs typeface="Arial"/>
                <a:sym typeface="Arial"/>
              </a:rPr>
              <a:t>с более чем 10-летним</a:t>
            </a:r>
            <a:r>
              <a:rPr lang="ru-RU" sz="10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 опытом в индустрии</a:t>
            </a:r>
            <a:endParaRPr sz="10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 txBox="1"/>
          <p:nvPr/>
        </p:nvSpPr>
        <p:spPr>
          <a:xfrm>
            <a:off x="2915481" y="1501284"/>
            <a:ext cx="1513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0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Разработано</a:t>
            </a:r>
            <a:r>
              <a:rPr lang="ru-RU" sz="1000" b="1" i="0" u="none" strike="noStrike" cap="none">
                <a:solidFill>
                  <a:srgbClr val="4DAAE8"/>
                </a:solidFill>
                <a:latin typeface="Arial"/>
                <a:ea typeface="Arial"/>
                <a:cs typeface="Arial"/>
                <a:sym typeface="Arial"/>
              </a:rPr>
              <a:t> более 70 моделей</a:t>
            </a:r>
            <a:r>
              <a:rPr lang="ru-RU" sz="10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 различной электронной продукции для лифтов</a:t>
            </a:r>
            <a:endParaRPr sz="10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 txBox="1"/>
          <p:nvPr/>
        </p:nvSpPr>
        <p:spPr>
          <a:xfrm>
            <a:off x="4816405" y="1501484"/>
            <a:ext cx="1513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0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Ключевые клиенты - </a:t>
            </a:r>
            <a:r>
              <a:rPr lang="ru-RU" sz="1000" b="1" i="0" u="none" strike="noStrike" cap="none">
                <a:solidFill>
                  <a:srgbClr val="4DAAE8"/>
                </a:solidFill>
                <a:latin typeface="Arial"/>
                <a:ea typeface="Arial"/>
                <a:cs typeface="Arial"/>
                <a:sym typeface="Arial"/>
              </a:rPr>
              <a:t>ведущие лифтостроительные заводы РФ</a:t>
            </a:r>
            <a:endParaRPr sz="1000" b="1" i="0" u="none" strike="noStrike" cap="none">
              <a:solidFill>
                <a:srgbClr val="4DAA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2"/>
          <p:cNvSpPr txBox="1"/>
          <p:nvPr/>
        </p:nvSpPr>
        <p:spPr>
          <a:xfrm>
            <a:off x="6788569" y="1492370"/>
            <a:ext cx="1664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0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Более </a:t>
            </a:r>
            <a:r>
              <a:rPr lang="ru-RU" sz="1000" b="1" i="0" u="none" strike="noStrike" cap="none">
                <a:solidFill>
                  <a:srgbClr val="4DAAE8"/>
                </a:solidFill>
                <a:latin typeface="Arial"/>
                <a:ea typeface="Arial"/>
                <a:cs typeface="Arial"/>
                <a:sym typeface="Arial"/>
              </a:rPr>
              <a:t>15 патентов и сертификатов</a:t>
            </a:r>
            <a:r>
              <a:rPr lang="ru-RU" sz="10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 на ключевые разработки в области электроники и ПО</a:t>
            </a:r>
            <a:endParaRPr sz="10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2"/>
          <p:cNvSpPr/>
          <p:nvPr/>
        </p:nvSpPr>
        <p:spPr>
          <a:xfrm>
            <a:off x="470799" y="260275"/>
            <a:ext cx="4727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внимание!</a:t>
            </a:r>
            <a:endParaRPr sz="2400" b="1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46951" y="3427737"/>
            <a:ext cx="1311975" cy="13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/>
          <p:nvPr/>
        </p:nvSpPr>
        <p:spPr>
          <a:xfrm rot="-5400000">
            <a:off x="6274730" y="2243700"/>
            <a:ext cx="5143500" cy="656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6"/>
          <p:cNvPicPr preferRelativeResize="0"/>
          <p:nvPr/>
        </p:nvPicPr>
        <p:blipFill rotWithShape="1">
          <a:blip r:embed="rId3">
            <a:alphaModFix/>
          </a:blip>
          <a:srcRect l="34545" r="36717" b="11095"/>
          <a:stretch/>
        </p:blipFill>
        <p:spPr>
          <a:xfrm>
            <a:off x="8725509" y="2217993"/>
            <a:ext cx="316392" cy="55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436701" y="278950"/>
            <a:ext cx="7752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Типы управления вентильным двигателем (</a:t>
            </a:r>
            <a:r>
              <a:rPr lang="ru-RU" sz="2400" b="1">
                <a:solidFill>
                  <a:srgbClr val="002060"/>
                </a:solidFill>
              </a:rPr>
              <a:t>1 / 3</a:t>
            </a:r>
            <a:r>
              <a:rPr lang="ru-RU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89810" y="1061505"/>
            <a:ext cx="25722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Управляющие параметры </a:t>
            </a:r>
            <a:r>
              <a:rPr lang="ru-RU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амплитуда и частота</a:t>
            </a:r>
            <a:endParaRPr sz="12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4568772" y="1072309"/>
            <a:ext cx="25455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Управляющие параметры </a:t>
            </a:r>
            <a:r>
              <a:rPr lang="ru-R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амплитуда и мгновенная фаза</a:t>
            </a:r>
            <a:endParaRPr sz="12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6"/>
          <p:cNvPicPr preferRelativeResize="0"/>
          <p:nvPr/>
        </p:nvPicPr>
        <p:blipFill rotWithShape="1">
          <a:blip r:embed="rId4">
            <a:alphaModFix/>
          </a:blip>
          <a:srcRect l="2351" t="34369" r="48106" b="7257"/>
          <a:stretch/>
        </p:blipFill>
        <p:spPr>
          <a:xfrm>
            <a:off x="265143" y="2113566"/>
            <a:ext cx="2890470" cy="2417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6"/>
          <p:cNvGrpSpPr/>
          <p:nvPr/>
        </p:nvGrpSpPr>
        <p:grpSpPr>
          <a:xfrm>
            <a:off x="4229951" y="2504819"/>
            <a:ext cx="2302208" cy="2136286"/>
            <a:chOff x="1896121" y="1344578"/>
            <a:chExt cx="4008023" cy="3701760"/>
          </a:xfrm>
        </p:grpSpPr>
        <p:pic>
          <p:nvPicPr>
            <p:cNvPr id="170" name="Google Shape;170;p16"/>
            <p:cNvPicPr preferRelativeResize="0"/>
            <p:nvPr/>
          </p:nvPicPr>
          <p:blipFill rotWithShape="1">
            <a:blip r:embed="rId5">
              <a:alphaModFix/>
            </a:blip>
            <a:srcRect l="5695" t="20269" r="21346"/>
            <a:stretch/>
          </p:blipFill>
          <p:spPr>
            <a:xfrm>
              <a:off x="1896121" y="1445889"/>
              <a:ext cx="3939614" cy="3600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16"/>
            <p:cNvSpPr txBox="1"/>
            <p:nvPr/>
          </p:nvSpPr>
          <p:spPr>
            <a:xfrm>
              <a:off x="3604801" y="1344578"/>
              <a:ext cx="470023" cy="3693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4410" b="-25923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" name="Google Shape;172;p16"/>
            <p:cNvCxnSpPr/>
            <p:nvPr/>
          </p:nvCxnSpPr>
          <p:spPr>
            <a:xfrm rot="10800000" flipH="1">
              <a:off x="3505151" y="3017520"/>
              <a:ext cx="1815302" cy="411480"/>
            </a:xfrm>
            <a:prstGeom prst="straightConnector1">
              <a:avLst/>
            </a:prstGeom>
            <a:noFill/>
            <a:ln w="50800" cap="flat" cmpd="sng">
              <a:solidFill>
                <a:srgbClr val="012A67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73" name="Google Shape;173;p16"/>
            <p:cNvCxnSpPr/>
            <p:nvPr/>
          </p:nvCxnSpPr>
          <p:spPr>
            <a:xfrm rot="10800000">
              <a:off x="3497264" y="1956391"/>
              <a:ext cx="0" cy="1472611"/>
            </a:xfrm>
            <a:prstGeom prst="straightConnector1">
              <a:avLst/>
            </a:prstGeom>
            <a:noFill/>
            <a:ln w="50800" cap="flat" cmpd="sng">
              <a:solidFill>
                <a:srgbClr val="33CC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74" name="Google Shape;174;p16"/>
            <p:cNvSpPr txBox="1"/>
            <p:nvPr/>
          </p:nvSpPr>
          <p:spPr>
            <a:xfrm>
              <a:off x="5230984" y="3429000"/>
              <a:ext cx="470023" cy="36933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6"/>
            <p:cNvSpPr txBox="1"/>
            <p:nvPr/>
          </p:nvSpPr>
          <p:spPr>
            <a:xfrm>
              <a:off x="5434121" y="2464819"/>
              <a:ext cx="470023" cy="36933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5552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6"/>
            <p:cNvSpPr txBox="1"/>
            <p:nvPr/>
          </p:nvSpPr>
          <p:spPr>
            <a:xfrm>
              <a:off x="2919376" y="2082055"/>
              <a:ext cx="470023" cy="36933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20751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6"/>
            <p:cNvSpPr txBox="1"/>
            <p:nvPr/>
          </p:nvSpPr>
          <p:spPr>
            <a:xfrm>
              <a:off x="3054104" y="1880589"/>
              <a:ext cx="470023" cy="402931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8472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6"/>
            <p:cNvSpPr txBox="1"/>
            <p:nvPr/>
          </p:nvSpPr>
          <p:spPr>
            <a:xfrm>
              <a:off x="4952243" y="2504559"/>
              <a:ext cx="557481" cy="435697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21872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6"/>
          <p:cNvSpPr txBox="1"/>
          <p:nvPr/>
        </p:nvSpPr>
        <p:spPr>
          <a:xfrm>
            <a:off x="6575830" y="2600362"/>
            <a:ext cx="1497900" cy="2077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l="-2299" b="-1474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3551025" y="2008764"/>
            <a:ext cx="4572000" cy="384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3091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772781" y="1011228"/>
            <a:ext cx="2183463" cy="384900"/>
          </a:xfrm>
          <a:prstGeom prst="flowChartProcess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Склярное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4771403" y="1011228"/>
            <a:ext cx="2183463" cy="384900"/>
          </a:xfrm>
          <a:prstGeom prst="flowChartProcess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Векторное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"/>
          <p:cNvSpPr/>
          <p:nvPr/>
        </p:nvSpPr>
        <p:spPr>
          <a:xfrm rot="-5400000">
            <a:off x="1962441" y="2895959"/>
            <a:ext cx="3953700" cy="45600"/>
          </a:xfrm>
          <a:prstGeom prst="roundRect">
            <a:avLst>
              <a:gd name="adj" fmla="val 10668"/>
            </a:avLst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1986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 rot="-5400000">
            <a:off x="6234480" y="2243700"/>
            <a:ext cx="5143500" cy="656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9" name="Google Shape;189;p17"/>
          <p:cNvGraphicFramePr/>
          <p:nvPr/>
        </p:nvGraphicFramePr>
        <p:xfrm>
          <a:off x="1025697" y="833822"/>
          <a:ext cx="7092600" cy="17570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/>
                        <a:t>Скалярное управление</a:t>
                      </a: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rgbClr val="4DA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ru-RU" sz="1400" u="none" strike="noStrike" cap="none"/>
                        <a:t>Векторное управление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rgbClr val="4DA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ru-RU" sz="1400" b="0" u="none" strike="noStrike" cap="none"/>
                        <a:t> </a:t>
                      </a:r>
                      <a:r>
                        <a:rPr lang="ru-RU" sz="1600" b="1" u="none" strike="noStrike" cap="none">
                          <a:solidFill>
                            <a:srgbClr val="092739"/>
                          </a:solidFill>
                        </a:rPr>
                        <a:t>Тип модуляции сигнала управления</a:t>
                      </a:r>
                      <a:endParaRPr sz="1200" b="1" u="none" strike="noStrike" cap="none">
                        <a:solidFill>
                          <a:srgbClr val="092739"/>
                        </a:solidFill>
                      </a:endParaRPr>
                    </a:p>
                  </a:txBody>
                  <a:tcPr marL="68600" marR="68600" marT="34300" marB="34300">
                    <a:solidFill>
                      <a:srgbClr val="E9EF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0" name="Google Shape;190;p17"/>
          <p:cNvPicPr preferRelativeResize="0"/>
          <p:nvPr/>
        </p:nvPicPr>
        <p:blipFill rotWithShape="1">
          <a:blip r:embed="rId3">
            <a:alphaModFix/>
          </a:blip>
          <a:srcRect l="34545" r="36717" b="11095"/>
          <a:stretch/>
        </p:blipFill>
        <p:spPr>
          <a:xfrm>
            <a:off x="8725509" y="2217993"/>
            <a:ext cx="316392" cy="550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7"/>
          <p:cNvGrpSpPr/>
          <p:nvPr/>
        </p:nvGrpSpPr>
        <p:grpSpPr>
          <a:xfrm>
            <a:off x="2077261" y="2671945"/>
            <a:ext cx="5299893" cy="2110763"/>
            <a:chOff x="4182734" y="2138987"/>
            <a:chExt cx="6051488" cy="2354186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4627134" y="2138988"/>
              <a:ext cx="5431023" cy="2354185"/>
              <a:chOff x="4627134" y="2138988"/>
              <a:chExt cx="5431023" cy="2354185"/>
            </a:xfrm>
          </p:grpSpPr>
          <p:grpSp>
            <p:nvGrpSpPr>
              <p:cNvPr id="193" name="Google Shape;193;p17"/>
              <p:cNvGrpSpPr/>
              <p:nvPr/>
            </p:nvGrpSpPr>
            <p:grpSpPr>
              <a:xfrm>
                <a:off x="4627134" y="2138988"/>
                <a:ext cx="5134674" cy="2354185"/>
                <a:chOff x="4627134" y="2138988"/>
                <a:chExt cx="5134674" cy="2354185"/>
              </a:xfrm>
            </p:grpSpPr>
            <p:grpSp>
              <p:nvGrpSpPr>
                <p:cNvPr id="194" name="Google Shape;194;p17"/>
                <p:cNvGrpSpPr/>
                <p:nvPr/>
              </p:nvGrpSpPr>
              <p:grpSpPr>
                <a:xfrm>
                  <a:off x="4627134" y="2261886"/>
                  <a:ext cx="5134674" cy="2124958"/>
                  <a:chOff x="2221892" y="2209042"/>
                  <a:chExt cx="3687471" cy="1271766"/>
                </a:xfrm>
              </p:grpSpPr>
              <p:pic>
                <p:nvPicPr>
                  <p:cNvPr id="195" name="Google Shape;195;p17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l="-210" t="25832" r="-209" b="5010"/>
                  <a:stretch/>
                </p:blipFill>
                <p:spPr>
                  <a:xfrm>
                    <a:off x="2221892" y="2209042"/>
                    <a:ext cx="3687471" cy="12717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196" name="Google Shape;196;p17"/>
                  <p:cNvCxnSpPr/>
                  <p:nvPr/>
                </p:nvCxnSpPr>
                <p:spPr>
                  <a:xfrm>
                    <a:off x="2221892" y="2820924"/>
                    <a:ext cx="645901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7" name="Google Shape;197;p17"/>
                  <p:cNvCxnSpPr/>
                  <p:nvPr/>
                </p:nvCxnSpPr>
                <p:spPr>
                  <a:xfrm rot="10800000">
                    <a:off x="2867793" y="2268851"/>
                    <a:ext cx="0" cy="5520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8" name="Google Shape;198;p17"/>
                  <p:cNvCxnSpPr/>
                  <p:nvPr/>
                </p:nvCxnSpPr>
                <p:spPr>
                  <a:xfrm rot="10800000">
                    <a:off x="2867793" y="2268851"/>
                    <a:ext cx="579221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99" name="Google Shape;199;p17"/>
                  <p:cNvCxnSpPr/>
                  <p:nvPr/>
                </p:nvCxnSpPr>
                <p:spPr>
                  <a:xfrm>
                    <a:off x="3447014" y="2820924"/>
                    <a:ext cx="597699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0" name="Google Shape;200;p17"/>
                  <p:cNvCxnSpPr/>
                  <p:nvPr/>
                </p:nvCxnSpPr>
                <p:spPr>
                  <a:xfrm rot="10800000">
                    <a:off x="3447384" y="2268851"/>
                    <a:ext cx="0" cy="5520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1" name="Google Shape;201;p17"/>
                  <p:cNvCxnSpPr/>
                  <p:nvPr/>
                </p:nvCxnSpPr>
                <p:spPr>
                  <a:xfrm>
                    <a:off x="4631924" y="3392424"/>
                    <a:ext cx="597699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2" name="Google Shape;202;p17"/>
                  <p:cNvCxnSpPr/>
                  <p:nvPr/>
                </p:nvCxnSpPr>
                <p:spPr>
                  <a:xfrm>
                    <a:off x="4034225" y="2820924"/>
                    <a:ext cx="597699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3" name="Google Shape;203;p17"/>
                  <p:cNvCxnSpPr/>
                  <p:nvPr/>
                </p:nvCxnSpPr>
                <p:spPr>
                  <a:xfrm>
                    <a:off x="5229623" y="2833118"/>
                    <a:ext cx="597699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4" name="Google Shape;204;p17"/>
                  <p:cNvCxnSpPr/>
                  <p:nvPr/>
                </p:nvCxnSpPr>
                <p:spPr>
                  <a:xfrm rot="10800000">
                    <a:off x="4632765" y="2833118"/>
                    <a:ext cx="0" cy="5520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5" name="Google Shape;205;p17"/>
                  <p:cNvCxnSpPr/>
                  <p:nvPr/>
                </p:nvCxnSpPr>
                <p:spPr>
                  <a:xfrm rot="10800000">
                    <a:off x="5229623" y="2833118"/>
                    <a:ext cx="0" cy="552073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cxnSp>
              <p:nvCxnSpPr>
                <p:cNvPr id="206" name="Google Shape;206;p17"/>
                <p:cNvCxnSpPr/>
                <p:nvPr/>
              </p:nvCxnSpPr>
              <p:spPr>
                <a:xfrm rot="10800000" flipH="1">
                  <a:off x="4706112" y="2548128"/>
                  <a:ext cx="408432" cy="75650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07" name="Google Shape;207;p17"/>
                <p:cNvCxnSpPr>
                  <a:stCxn id="208" idx="2"/>
                  <a:endCxn id="209" idx="2"/>
                </p:cNvCxnSpPr>
                <p:nvPr/>
              </p:nvCxnSpPr>
              <p:spPr>
                <a:xfrm>
                  <a:off x="6791264" y="2557560"/>
                  <a:ext cx="765300" cy="1517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10" name="Google Shape;210;p17"/>
                <p:cNvCxnSpPr>
                  <a:stCxn id="211" idx="0"/>
                </p:cNvCxnSpPr>
                <p:nvPr/>
              </p:nvCxnSpPr>
              <p:spPr>
                <a:xfrm rot="10800000" flipH="1">
                  <a:off x="9211654" y="3284294"/>
                  <a:ext cx="423000" cy="817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12" name="Google Shape;212;p17"/>
                <p:cNvGrpSpPr/>
                <p:nvPr/>
              </p:nvGrpSpPr>
              <p:grpSpPr>
                <a:xfrm>
                  <a:off x="4713096" y="2138988"/>
                  <a:ext cx="2555848" cy="1712927"/>
                  <a:chOff x="4705832" y="2146613"/>
                  <a:chExt cx="2555848" cy="1712927"/>
                </a:xfrm>
              </p:grpSpPr>
              <p:sp>
                <p:nvSpPr>
                  <p:cNvPr id="213" name="Google Shape;213;p17"/>
                  <p:cNvSpPr/>
                  <p:nvPr/>
                </p:nvSpPr>
                <p:spPr>
                  <a:xfrm rot="-2566648">
                    <a:off x="4982875" y="2369444"/>
                    <a:ext cx="1152549" cy="1267266"/>
                  </a:xfrm>
                  <a:prstGeom prst="arc">
                    <a:avLst>
                      <a:gd name="adj1" fmla="val 15994264"/>
                      <a:gd name="adj2" fmla="val 21203382"/>
                    </a:avLst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7"/>
                  <p:cNvSpPr/>
                  <p:nvPr/>
                </p:nvSpPr>
                <p:spPr>
                  <a:xfrm rot="-2566648">
                    <a:off x="5832088" y="2369443"/>
                    <a:ext cx="1152549" cy="1267266"/>
                  </a:xfrm>
                  <a:prstGeom prst="arc">
                    <a:avLst>
                      <a:gd name="adj1" fmla="val 15908966"/>
                      <a:gd name="adj2" fmla="val 21203382"/>
                    </a:avLst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" name="Google Shape;214;p17"/>
                <p:cNvGrpSpPr/>
                <p:nvPr/>
              </p:nvGrpSpPr>
              <p:grpSpPr>
                <a:xfrm rot="10800000">
                  <a:off x="7078790" y="2780246"/>
                  <a:ext cx="2555848" cy="1712927"/>
                  <a:chOff x="4705832" y="2146613"/>
                  <a:chExt cx="2555848" cy="1712927"/>
                </a:xfrm>
              </p:grpSpPr>
              <p:sp>
                <p:nvSpPr>
                  <p:cNvPr id="211" name="Google Shape;211;p17"/>
                  <p:cNvSpPr/>
                  <p:nvPr/>
                </p:nvSpPr>
                <p:spPr>
                  <a:xfrm rot="-2566648">
                    <a:off x="4982875" y="2369444"/>
                    <a:ext cx="1152549" cy="1267266"/>
                  </a:xfrm>
                  <a:prstGeom prst="arc">
                    <a:avLst>
                      <a:gd name="adj1" fmla="val 16200000"/>
                      <a:gd name="adj2" fmla="val 21203382"/>
                    </a:avLst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7"/>
                  <p:cNvSpPr/>
                  <p:nvPr/>
                </p:nvSpPr>
                <p:spPr>
                  <a:xfrm rot="-2566648">
                    <a:off x="5832088" y="2369443"/>
                    <a:ext cx="1152549" cy="1267266"/>
                  </a:xfrm>
                  <a:prstGeom prst="arc">
                    <a:avLst>
                      <a:gd name="adj1" fmla="val 15908966"/>
                      <a:gd name="adj2" fmla="val 21203382"/>
                    </a:avLst>
                  </a:pr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cxnSp>
            <p:nvCxnSpPr>
              <p:cNvPr id="215" name="Google Shape;215;p17"/>
              <p:cNvCxnSpPr/>
              <p:nvPr/>
            </p:nvCxnSpPr>
            <p:spPr>
              <a:xfrm rot="10800000">
                <a:off x="4684173" y="2215343"/>
                <a:ext cx="0" cy="217150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16" name="Google Shape;216;p17"/>
              <p:cNvCxnSpPr/>
              <p:nvPr/>
            </p:nvCxnSpPr>
            <p:spPr>
              <a:xfrm rot="10800000" flipH="1">
                <a:off x="9639978" y="3294449"/>
                <a:ext cx="418179" cy="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17" name="Google Shape;217;p17"/>
            <p:cNvSpPr txBox="1"/>
            <p:nvPr/>
          </p:nvSpPr>
          <p:spPr>
            <a:xfrm>
              <a:off x="9685754" y="3318689"/>
              <a:ext cx="548468" cy="3693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7"/>
            <p:cNvSpPr txBox="1"/>
            <p:nvPr/>
          </p:nvSpPr>
          <p:spPr>
            <a:xfrm>
              <a:off x="4182734" y="2138987"/>
              <a:ext cx="626047" cy="3693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17"/>
          <p:cNvGrpSpPr/>
          <p:nvPr/>
        </p:nvGrpSpPr>
        <p:grpSpPr>
          <a:xfrm>
            <a:off x="1848724" y="1949040"/>
            <a:ext cx="2111804" cy="528481"/>
            <a:chOff x="2229512" y="3490208"/>
            <a:chExt cx="3544484" cy="631248"/>
          </a:xfrm>
        </p:grpSpPr>
        <p:sp>
          <p:nvSpPr>
            <p:cNvPr id="220" name="Google Shape;220;p17"/>
            <p:cNvSpPr txBox="1"/>
            <p:nvPr/>
          </p:nvSpPr>
          <p:spPr>
            <a:xfrm>
              <a:off x="2679497" y="3490208"/>
              <a:ext cx="3094499" cy="340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 dirty="0">
                  <a:solidFill>
                    <a:srgbClr val="092739"/>
                  </a:solidFill>
                  <a:latin typeface="Calibri"/>
                  <a:ea typeface="Calibri"/>
                  <a:cs typeface="Calibri"/>
                  <a:sym typeface="Calibri"/>
                </a:rPr>
                <a:t>Трапециевидная</a:t>
              </a:r>
              <a:endParaRPr sz="1100" b="0" i="0" u="none" strike="noStrike" cap="none" dirty="0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" name="Google Shape;221;p17"/>
            <p:cNvCxnSpPr/>
            <p:nvPr/>
          </p:nvCxnSpPr>
          <p:spPr>
            <a:xfrm>
              <a:off x="2229512" y="3691406"/>
              <a:ext cx="32295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17"/>
            <p:cNvCxnSpPr/>
            <p:nvPr/>
          </p:nvCxnSpPr>
          <p:spPr>
            <a:xfrm>
              <a:off x="2229512" y="3973346"/>
              <a:ext cx="32295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3" name="Google Shape;223;p17"/>
            <p:cNvSpPr txBox="1"/>
            <p:nvPr/>
          </p:nvSpPr>
          <p:spPr>
            <a:xfrm>
              <a:off x="2679497" y="3781425"/>
              <a:ext cx="2260500" cy="340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 dirty="0">
                  <a:solidFill>
                    <a:srgbClr val="092739"/>
                  </a:solidFill>
                  <a:latin typeface="Calibri"/>
                  <a:ea typeface="Calibri"/>
                  <a:cs typeface="Calibri"/>
                  <a:sym typeface="Calibri"/>
                </a:rPr>
                <a:t>Синусная</a:t>
              </a:r>
              <a:endParaRPr sz="1100" b="0" i="0" u="none" strike="noStrike" cap="none" dirty="0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17"/>
          <p:cNvGrpSpPr/>
          <p:nvPr/>
        </p:nvGrpSpPr>
        <p:grpSpPr>
          <a:xfrm>
            <a:off x="4736137" y="1923931"/>
            <a:ext cx="1504383" cy="578688"/>
            <a:chOff x="-634575" y="3660841"/>
            <a:chExt cx="2891482" cy="771585"/>
          </a:xfrm>
        </p:grpSpPr>
        <p:sp>
          <p:nvSpPr>
            <p:cNvPr id="225" name="Google Shape;225;p17"/>
            <p:cNvSpPr txBox="1"/>
            <p:nvPr/>
          </p:nvSpPr>
          <p:spPr>
            <a:xfrm>
              <a:off x="-3593" y="3660841"/>
              <a:ext cx="22605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92739"/>
                  </a:solidFill>
                  <a:latin typeface="Calibri"/>
                  <a:ea typeface="Calibri"/>
                  <a:cs typeface="Calibri"/>
                  <a:sym typeface="Calibri"/>
                </a:rPr>
                <a:t>Векторная</a:t>
              </a:r>
              <a:endParaRPr sz="11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6" name="Google Shape;226;p17"/>
            <p:cNvCxnSpPr/>
            <p:nvPr/>
          </p:nvCxnSpPr>
          <p:spPr>
            <a:xfrm>
              <a:off x="-634575" y="3850588"/>
              <a:ext cx="323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" name="Google Shape;227;p17"/>
            <p:cNvCxnSpPr/>
            <p:nvPr/>
          </p:nvCxnSpPr>
          <p:spPr>
            <a:xfrm>
              <a:off x="-634575" y="4242688"/>
              <a:ext cx="323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8" name="Google Shape;228;p17"/>
            <p:cNvSpPr txBox="1"/>
            <p:nvPr/>
          </p:nvSpPr>
          <p:spPr>
            <a:xfrm>
              <a:off x="-3569" y="4052926"/>
              <a:ext cx="16614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92739"/>
                  </a:solidFill>
                  <a:latin typeface="Calibri"/>
                  <a:ea typeface="Calibri"/>
                  <a:cs typeface="Calibri"/>
                  <a:sym typeface="Calibri"/>
                </a:rPr>
                <a:t>Синусная</a:t>
              </a:r>
              <a:endParaRPr sz="11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17"/>
          <p:cNvSpPr/>
          <p:nvPr/>
        </p:nvSpPr>
        <p:spPr>
          <a:xfrm>
            <a:off x="436701" y="278950"/>
            <a:ext cx="7752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Типы управления вентильным двигателем (</a:t>
            </a:r>
            <a:r>
              <a:rPr lang="ru-RU" sz="2400" b="1">
                <a:solidFill>
                  <a:srgbClr val="002060"/>
                </a:solidFill>
              </a:rPr>
              <a:t>2 / 3</a:t>
            </a:r>
            <a:r>
              <a:rPr lang="ru-RU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"/>
          <p:cNvSpPr/>
          <p:nvPr/>
        </p:nvSpPr>
        <p:spPr>
          <a:xfrm>
            <a:off x="410156" y="498841"/>
            <a:ext cx="6799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Структурная схема векторного управления </a:t>
            </a: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5351602" y="1473358"/>
            <a:ext cx="703504" cy="1087864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SVPWM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6365482" y="1473358"/>
            <a:ext cx="703504" cy="1087864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ШИМ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7349945" y="1473358"/>
            <a:ext cx="703504" cy="1087864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Инве</a:t>
            </a:r>
            <a:r>
              <a:rPr lang="ru-RU" sz="800">
                <a:solidFill>
                  <a:schemeClr val="lt1"/>
                </a:solidFill>
              </a:rPr>
              <a:t>р</a:t>
            </a:r>
            <a:r>
              <a:rPr lang="ru-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тор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4180247" y="1473358"/>
            <a:ext cx="886061" cy="1087864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Обратное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Преобразование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Парк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8369277" y="1733377"/>
            <a:ext cx="481035" cy="481035"/>
          </a:xfrm>
          <a:prstGeom prst="ellipse">
            <a:avLst/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1986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9"/>
          <p:cNvSpPr txBox="1"/>
          <p:nvPr/>
        </p:nvSpPr>
        <p:spPr>
          <a:xfrm>
            <a:off x="8444548" y="1810913"/>
            <a:ext cx="3337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endParaRPr>
              <a:solidFill>
                <a:srgbClr val="1E3763"/>
              </a:solidFill>
            </a:endParaRPr>
          </a:p>
        </p:txBody>
      </p:sp>
      <p:cxnSp>
        <p:nvCxnSpPr>
          <p:cNvPr id="291" name="Google Shape;291;p19"/>
          <p:cNvCxnSpPr/>
          <p:nvPr/>
        </p:nvCxnSpPr>
        <p:spPr>
          <a:xfrm>
            <a:off x="5101701" y="1991229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2" name="Google Shape;292;p19"/>
          <p:cNvCxnSpPr/>
          <p:nvPr/>
        </p:nvCxnSpPr>
        <p:spPr>
          <a:xfrm>
            <a:off x="6089777" y="1991229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p19"/>
          <p:cNvCxnSpPr/>
          <p:nvPr/>
        </p:nvCxnSpPr>
        <p:spPr>
          <a:xfrm>
            <a:off x="7100044" y="2017233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p19"/>
          <p:cNvCxnSpPr/>
          <p:nvPr/>
        </p:nvCxnSpPr>
        <p:spPr>
          <a:xfrm>
            <a:off x="8092454" y="1991229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p19"/>
          <p:cNvCxnSpPr/>
          <p:nvPr/>
        </p:nvCxnSpPr>
        <p:spPr>
          <a:xfrm>
            <a:off x="7524212" y="1756276"/>
            <a:ext cx="34934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" name="Google Shape;296;p19"/>
          <p:cNvCxnSpPr/>
          <p:nvPr/>
        </p:nvCxnSpPr>
        <p:spPr>
          <a:xfrm>
            <a:off x="7524212" y="1831540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" name="Google Shape;297;p19"/>
          <p:cNvCxnSpPr/>
          <p:nvPr/>
        </p:nvCxnSpPr>
        <p:spPr>
          <a:xfrm rot="10800000">
            <a:off x="7698884" y="1758913"/>
            <a:ext cx="0" cy="8129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" name="Google Shape;298;p19"/>
          <p:cNvCxnSpPr/>
          <p:nvPr/>
        </p:nvCxnSpPr>
        <p:spPr>
          <a:xfrm rot="-5400000">
            <a:off x="7443886" y="1913886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" name="Google Shape;299;p19"/>
          <p:cNvCxnSpPr/>
          <p:nvPr/>
        </p:nvCxnSpPr>
        <p:spPr>
          <a:xfrm rot="10800000">
            <a:off x="7534928" y="1993015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" name="Google Shape;300;p19"/>
          <p:cNvCxnSpPr/>
          <p:nvPr/>
        </p:nvCxnSpPr>
        <p:spPr>
          <a:xfrm rot="10800000">
            <a:off x="7698884" y="1988220"/>
            <a:ext cx="0" cy="8280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" name="Google Shape;301;p19"/>
          <p:cNvCxnSpPr/>
          <p:nvPr/>
        </p:nvCxnSpPr>
        <p:spPr>
          <a:xfrm rot="-5400000">
            <a:off x="7443886" y="2154223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" name="Google Shape;302;p19"/>
          <p:cNvCxnSpPr/>
          <p:nvPr/>
        </p:nvCxnSpPr>
        <p:spPr>
          <a:xfrm rot="10800000">
            <a:off x="7534928" y="2077163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" name="Google Shape;303;p19"/>
          <p:cNvCxnSpPr/>
          <p:nvPr/>
        </p:nvCxnSpPr>
        <p:spPr>
          <a:xfrm rot="10800000">
            <a:off x="7687328" y="2606770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" name="Google Shape;304;p19"/>
          <p:cNvCxnSpPr/>
          <p:nvPr/>
        </p:nvCxnSpPr>
        <p:spPr>
          <a:xfrm rot="10800000">
            <a:off x="7534084" y="2232086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" name="Google Shape;305;p19"/>
          <p:cNvCxnSpPr/>
          <p:nvPr/>
        </p:nvCxnSpPr>
        <p:spPr>
          <a:xfrm rot="10800000">
            <a:off x="7700088" y="2227752"/>
            <a:ext cx="0" cy="8280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" name="Google Shape;306;p19"/>
          <p:cNvCxnSpPr/>
          <p:nvPr/>
        </p:nvCxnSpPr>
        <p:spPr>
          <a:xfrm rot="10800000">
            <a:off x="7524212" y="2315948"/>
            <a:ext cx="33694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" name="Google Shape;307;p19"/>
          <p:cNvCxnSpPr/>
          <p:nvPr/>
        </p:nvCxnSpPr>
        <p:spPr>
          <a:xfrm rot="10800000">
            <a:off x="7575378" y="2360006"/>
            <a:ext cx="220956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8" name="Google Shape;308;p19"/>
          <p:cNvCxnSpPr/>
          <p:nvPr/>
        </p:nvCxnSpPr>
        <p:spPr>
          <a:xfrm rot="10800000">
            <a:off x="7637552" y="2408398"/>
            <a:ext cx="9720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19"/>
          <p:cNvSpPr txBox="1"/>
          <p:nvPr/>
        </p:nvSpPr>
        <p:spPr>
          <a:xfrm>
            <a:off x="7786246" y="1944646"/>
            <a:ext cx="26642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3х</a:t>
            </a:r>
            <a:endParaRPr/>
          </a:p>
        </p:txBody>
      </p:sp>
      <p:cxnSp>
        <p:nvCxnSpPr>
          <p:cNvPr id="310" name="Google Shape;310;p19"/>
          <p:cNvCxnSpPr/>
          <p:nvPr/>
        </p:nvCxnSpPr>
        <p:spPr>
          <a:xfrm rot="10800000">
            <a:off x="7687328" y="2034797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19"/>
          <p:cNvSpPr txBox="1"/>
          <p:nvPr/>
        </p:nvSpPr>
        <p:spPr>
          <a:xfrm>
            <a:off x="6011307" y="1773263"/>
            <a:ext cx="38824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Vabc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5012664" y="1773263"/>
            <a:ext cx="3465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Vαβ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19"/>
          <p:cNvCxnSpPr/>
          <p:nvPr/>
        </p:nvCxnSpPr>
        <p:spPr>
          <a:xfrm>
            <a:off x="3902804" y="1905279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19"/>
          <p:cNvSpPr txBox="1"/>
          <p:nvPr/>
        </p:nvSpPr>
        <p:spPr>
          <a:xfrm>
            <a:off x="3813767" y="1687313"/>
            <a:ext cx="2936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Vd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9"/>
          <p:cNvSpPr/>
          <p:nvPr/>
        </p:nvSpPr>
        <p:spPr>
          <a:xfrm>
            <a:off x="2932912" y="1650670"/>
            <a:ext cx="886061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ПИ – id</a:t>
            </a:r>
            <a:endParaRPr sz="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регулятор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19"/>
          <p:cNvCxnSpPr/>
          <p:nvPr/>
        </p:nvCxnSpPr>
        <p:spPr>
          <a:xfrm>
            <a:off x="1929470" y="1876851"/>
            <a:ext cx="361430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p19"/>
          <p:cNvSpPr txBox="1"/>
          <p:nvPr/>
        </p:nvSpPr>
        <p:spPr>
          <a:xfrm>
            <a:off x="1864925" y="1658885"/>
            <a:ext cx="3626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id=0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19"/>
          <p:cNvCxnSpPr/>
          <p:nvPr/>
        </p:nvCxnSpPr>
        <p:spPr>
          <a:xfrm>
            <a:off x="2673719" y="1876851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p19"/>
          <p:cNvSpPr/>
          <p:nvPr/>
        </p:nvSpPr>
        <p:spPr>
          <a:xfrm>
            <a:off x="2319934" y="1723454"/>
            <a:ext cx="324475" cy="324475"/>
          </a:xfrm>
          <a:prstGeom prst="ellipse">
            <a:avLst/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1986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19"/>
          <p:cNvCxnSpPr/>
          <p:nvPr/>
        </p:nvCxnSpPr>
        <p:spPr>
          <a:xfrm>
            <a:off x="7700088" y="2628901"/>
            <a:ext cx="0" cy="304444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1" name="Google Shape;321;p19"/>
          <p:cNvSpPr/>
          <p:nvPr/>
        </p:nvSpPr>
        <p:spPr>
          <a:xfrm>
            <a:off x="7353304" y="2986564"/>
            <a:ext cx="699362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Изменение тока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19"/>
          <p:cNvCxnSpPr>
            <a:stCxn id="289" idx="4"/>
          </p:cNvCxnSpPr>
          <p:nvPr/>
        </p:nvCxnSpPr>
        <p:spPr>
          <a:xfrm rot="5400000">
            <a:off x="6725945" y="2166862"/>
            <a:ext cx="1836300" cy="1931400"/>
          </a:xfrm>
          <a:prstGeom prst="bentConnector2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3" name="Google Shape;323;p19"/>
          <p:cNvSpPr txBox="1"/>
          <p:nvPr/>
        </p:nvSpPr>
        <p:spPr>
          <a:xfrm>
            <a:off x="6596584" y="3705395"/>
            <a:ext cx="195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Информация с датчика положения ротора</a:t>
            </a:r>
            <a:endParaRPr sz="800"/>
          </a:p>
        </p:txBody>
      </p:sp>
      <p:cxnSp>
        <p:nvCxnSpPr>
          <p:cNvPr id="324" name="Google Shape;324;p19"/>
          <p:cNvCxnSpPr/>
          <p:nvPr/>
        </p:nvCxnSpPr>
        <p:spPr>
          <a:xfrm rot="10800000">
            <a:off x="6856766" y="3238340"/>
            <a:ext cx="425987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19"/>
          <p:cNvSpPr/>
          <p:nvPr/>
        </p:nvSpPr>
        <p:spPr>
          <a:xfrm>
            <a:off x="5897364" y="2987515"/>
            <a:ext cx="924127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Кларк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преобразование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19"/>
          <p:cNvCxnSpPr/>
          <p:nvPr/>
        </p:nvCxnSpPr>
        <p:spPr>
          <a:xfrm rot="10800000">
            <a:off x="5185949" y="3235730"/>
            <a:ext cx="59927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7" name="Google Shape;327;p19"/>
          <p:cNvSpPr txBox="1"/>
          <p:nvPr/>
        </p:nvSpPr>
        <p:spPr>
          <a:xfrm>
            <a:off x="5398687" y="3035675"/>
            <a:ext cx="30649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iαβ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9"/>
          <p:cNvSpPr txBox="1"/>
          <p:nvPr/>
        </p:nvSpPr>
        <p:spPr>
          <a:xfrm>
            <a:off x="6933634" y="3025287"/>
            <a:ext cx="34817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iabc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5698516" y="3710184"/>
            <a:ext cx="924127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Вычисление угла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19"/>
          <p:cNvCxnSpPr/>
          <p:nvPr/>
        </p:nvCxnSpPr>
        <p:spPr>
          <a:xfrm rot="10800000">
            <a:off x="3902804" y="3974775"/>
            <a:ext cx="1669424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1" name="Google Shape;331;p19"/>
          <p:cNvCxnSpPr/>
          <p:nvPr/>
        </p:nvCxnSpPr>
        <p:spPr>
          <a:xfrm rot="10800000">
            <a:off x="4610140" y="3572864"/>
            <a:ext cx="0" cy="389097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2" name="Google Shape;332;p19"/>
          <p:cNvSpPr/>
          <p:nvPr/>
        </p:nvSpPr>
        <p:spPr>
          <a:xfrm>
            <a:off x="4185678" y="2983008"/>
            <a:ext cx="880630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Парк преобразование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9"/>
          <p:cNvSpPr txBox="1"/>
          <p:nvPr/>
        </p:nvSpPr>
        <p:spPr>
          <a:xfrm>
            <a:off x="4200449" y="3774719"/>
            <a:ext cx="36420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угол</a:t>
            </a: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2928254" y="2214412"/>
            <a:ext cx="886061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ПИ – iq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регулятор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19"/>
          <p:cNvCxnSpPr/>
          <p:nvPr/>
        </p:nvCxnSpPr>
        <p:spPr>
          <a:xfrm>
            <a:off x="3909814" y="2463459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6" name="Google Shape;336;p19"/>
          <p:cNvSpPr txBox="1"/>
          <p:nvPr/>
        </p:nvSpPr>
        <p:spPr>
          <a:xfrm>
            <a:off x="3820777" y="2245493"/>
            <a:ext cx="2936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Vq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" name="Google Shape;337;p19"/>
          <p:cNvCxnSpPr/>
          <p:nvPr/>
        </p:nvCxnSpPr>
        <p:spPr>
          <a:xfrm rot="10800000">
            <a:off x="2472222" y="2044443"/>
            <a:ext cx="0" cy="1113295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8" name="Google Shape;338;p19"/>
          <p:cNvCxnSpPr/>
          <p:nvPr/>
        </p:nvCxnSpPr>
        <p:spPr>
          <a:xfrm>
            <a:off x="2472222" y="3140908"/>
            <a:ext cx="1635215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9" name="Google Shape;339;p19"/>
          <p:cNvCxnSpPr/>
          <p:nvPr/>
        </p:nvCxnSpPr>
        <p:spPr>
          <a:xfrm>
            <a:off x="2005110" y="3326967"/>
            <a:ext cx="2102327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" name="Google Shape;340;p19"/>
          <p:cNvCxnSpPr/>
          <p:nvPr/>
        </p:nvCxnSpPr>
        <p:spPr>
          <a:xfrm rot="10800000">
            <a:off x="2021940" y="2683004"/>
            <a:ext cx="0" cy="649573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1" name="Google Shape;341;p19"/>
          <p:cNvSpPr/>
          <p:nvPr/>
        </p:nvSpPr>
        <p:spPr>
          <a:xfrm>
            <a:off x="1871943" y="2315170"/>
            <a:ext cx="324475" cy="324475"/>
          </a:xfrm>
          <a:prstGeom prst="ellipse">
            <a:avLst/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1986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9"/>
          <p:cNvSpPr/>
          <p:nvPr/>
        </p:nvSpPr>
        <p:spPr>
          <a:xfrm>
            <a:off x="2916875" y="3704650"/>
            <a:ext cx="959450" cy="503550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Вычисление скорости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19"/>
          <p:cNvCxnSpPr/>
          <p:nvPr/>
        </p:nvCxnSpPr>
        <p:spPr>
          <a:xfrm>
            <a:off x="1002974" y="3974774"/>
            <a:ext cx="1814186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344;p19"/>
          <p:cNvCxnSpPr/>
          <p:nvPr/>
        </p:nvCxnSpPr>
        <p:spPr>
          <a:xfrm rot="10800000">
            <a:off x="1019804" y="3336421"/>
            <a:ext cx="0" cy="649573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5" name="Google Shape;345;p19"/>
          <p:cNvSpPr/>
          <p:nvPr/>
        </p:nvSpPr>
        <p:spPr>
          <a:xfrm>
            <a:off x="863177" y="2974496"/>
            <a:ext cx="324475" cy="324475"/>
          </a:xfrm>
          <a:prstGeom prst="ellipse">
            <a:avLst/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1986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19"/>
          <p:cNvCxnSpPr/>
          <p:nvPr/>
        </p:nvCxnSpPr>
        <p:spPr>
          <a:xfrm>
            <a:off x="410145" y="3136534"/>
            <a:ext cx="361430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7" name="Google Shape;347;p19"/>
          <p:cNvSpPr txBox="1"/>
          <p:nvPr/>
        </p:nvSpPr>
        <p:spPr>
          <a:xfrm>
            <a:off x="69278" y="2835625"/>
            <a:ext cx="807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Скорость</a:t>
            </a:r>
            <a:endParaRPr sz="1100"/>
          </a:p>
        </p:txBody>
      </p:sp>
      <p:sp>
        <p:nvSpPr>
          <p:cNvPr id="348" name="Google Shape;348;p19"/>
          <p:cNvSpPr txBox="1"/>
          <p:nvPr/>
        </p:nvSpPr>
        <p:spPr>
          <a:xfrm>
            <a:off x="1901001" y="2120726"/>
            <a:ext cx="25359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iq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1627024" y="2455585"/>
            <a:ext cx="26000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rgbClr val="004284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000" b="0" i="0" u="none" strike="noStrike" cap="none">
              <a:solidFill>
                <a:srgbClr val="0042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2057973" y="2628901"/>
            <a:ext cx="2279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rgbClr val="00428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000" b="0" i="0" u="none" strike="noStrike" cap="none">
              <a:solidFill>
                <a:srgbClr val="0042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571388" y="3148346"/>
            <a:ext cx="26000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rgbClr val="004284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000" b="0" i="0" u="none" strike="noStrike" cap="none">
              <a:solidFill>
                <a:srgbClr val="0042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9"/>
          <p:cNvSpPr txBox="1"/>
          <p:nvPr/>
        </p:nvSpPr>
        <p:spPr>
          <a:xfrm>
            <a:off x="1037945" y="3240340"/>
            <a:ext cx="2279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rgbClr val="00428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000" b="0" i="0" u="none" strike="noStrike" cap="none">
              <a:solidFill>
                <a:srgbClr val="0042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327076" y="2265900"/>
            <a:ext cx="1021725" cy="410300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ПИ–контроль скорости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19"/>
          <p:cNvCxnSpPr/>
          <p:nvPr/>
        </p:nvCxnSpPr>
        <p:spPr>
          <a:xfrm>
            <a:off x="1395598" y="2478771"/>
            <a:ext cx="361430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" name="Google Shape;355;p19"/>
          <p:cNvCxnSpPr/>
          <p:nvPr/>
        </p:nvCxnSpPr>
        <p:spPr>
          <a:xfrm rot="10800000">
            <a:off x="1013997" y="2688980"/>
            <a:ext cx="0" cy="250194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p19"/>
          <p:cNvCxnSpPr/>
          <p:nvPr/>
        </p:nvCxnSpPr>
        <p:spPr>
          <a:xfrm>
            <a:off x="2291507" y="2480503"/>
            <a:ext cx="52565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7" name="Google Shape;357;p19"/>
          <p:cNvSpPr txBox="1"/>
          <p:nvPr/>
        </p:nvSpPr>
        <p:spPr>
          <a:xfrm>
            <a:off x="3526662" y="2957666"/>
            <a:ext cx="39946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id act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9"/>
          <p:cNvSpPr txBox="1"/>
          <p:nvPr/>
        </p:nvSpPr>
        <p:spPr>
          <a:xfrm>
            <a:off x="3536346" y="3149439"/>
            <a:ext cx="40588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iq act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19"/>
          <p:cNvPicPr preferRelativeResize="0"/>
          <p:nvPr/>
        </p:nvPicPr>
        <p:blipFill rotWithShape="1">
          <a:blip r:embed="rId3">
            <a:alphaModFix/>
          </a:blip>
          <a:srcRect l="34546" r="36715" b="11095"/>
          <a:stretch/>
        </p:blipFill>
        <p:spPr>
          <a:xfrm>
            <a:off x="8725509" y="2408393"/>
            <a:ext cx="316392" cy="55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/>
          <p:nvPr/>
        </p:nvSpPr>
        <p:spPr>
          <a:xfrm rot="-5400000">
            <a:off x="6244205" y="2236763"/>
            <a:ext cx="5143500" cy="656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20"/>
          <p:cNvPicPr preferRelativeResize="0"/>
          <p:nvPr/>
        </p:nvPicPr>
        <p:blipFill rotWithShape="1">
          <a:blip r:embed="rId3">
            <a:alphaModFix/>
          </a:blip>
          <a:srcRect l="34545" r="36717" b="11095"/>
          <a:stretch/>
        </p:blipFill>
        <p:spPr>
          <a:xfrm>
            <a:off x="8657759" y="2209568"/>
            <a:ext cx="316392" cy="55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004" y="1933366"/>
            <a:ext cx="3924490" cy="127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1329" y="676706"/>
            <a:ext cx="3317735" cy="395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0"/>
          <p:cNvSpPr/>
          <p:nvPr/>
        </p:nvSpPr>
        <p:spPr>
          <a:xfrm>
            <a:off x="590004" y="438581"/>
            <a:ext cx="304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Преобразование координат</a:t>
            </a: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0"/>
          <p:cNvSpPr/>
          <p:nvPr/>
        </p:nvSpPr>
        <p:spPr>
          <a:xfrm rot="-1722118">
            <a:off x="-1090312" y="5155180"/>
            <a:ext cx="4834463" cy="497190"/>
          </a:xfrm>
          <a:custGeom>
            <a:avLst/>
            <a:gdLst/>
            <a:ahLst/>
            <a:cxnLst/>
            <a:rect l="l" t="t" r="r" b="b"/>
            <a:pathLst>
              <a:path w="4541418" h="467052" extrusionOk="0">
                <a:moveTo>
                  <a:pt x="193749" y="0"/>
                </a:moveTo>
                <a:lnTo>
                  <a:pt x="4541418" y="146874"/>
                </a:lnTo>
                <a:lnTo>
                  <a:pt x="4541418" y="467052"/>
                </a:lnTo>
                <a:lnTo>
                  <a:pt x="0" y="288987"/>
                </a:lnTo>
                <a:lnTo>
                  <a:pt x="193749" y="0"/>
                </a:lnTo>
                <a:close/>
              </a:path>
            </a:pathLst>
          </a:cu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0"/>
          <p:cNvSpPr/>
          <p:nvPr/>
        </p:nvSpPr>
        <p:spPr>
          <a:xfrm>
            <a:off x="3089475" y="3756651"/>
            <a:ext cx="850200" cy="877800"/>
          </a:xfrm>
          <a:prstGeom prst="ellipse">
            <a:avLst/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0"/>
          <p:cNvSpPr/>
          <p:nvPr/>
        </p:nvSpPr>
        <p:spPr>
          <a:xfrm rot="-1722118">
            <a:off x="-3114851" y="5198060"/>
            <a:ext cx="4834463" cy="497190"/>
          </a:xfrm>
          <a:custGeom>
            <a:avLst/>
            <a:gdLst/>
            <a:ahLst/>
            <a:cxnLst/>
            <a:rect l="l" t="t" r="r" b="b"/>
            <a:pathLst>
              <a:path w="4541418" h="467052" extrusionOk="0">
                <a:moveTo>
                  <a:pt x="193749" y="0"/>
                </a:moveTo>
                <a:lnTo>
                  <a:pt x="4541418" y="146874"/>
                </a:lnTo>
                <a:lnTo>
                  <a:pt x="4541418" y="467052"/>
                </a:lnTo>
                <a:lnTo>
                  <a:pt x="0" y="288987"/>
                </a:lnTo>
                <a:lnTo>
                  <a:pt x="193749" y="0"/>
                </a:lnTo>
                <a:close/>
              </a:path>
            </a:pathLst>
          </a:cu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0"/>
          <p:cNvSpPr/>
          <p:nvPr/>
        </p:nvSpPr>
        <p:spPr>
          <a:xfrm>
            <a:off x="1064926" y="3832851"/>
            <a:ext cx="893400" cy="844500"/>
          </a:xfrm>
          <a:prstGeom prst="ellipse">
            <a:avLst/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0"/>
          <p:cNvSpPr/>
          <p:nvPr/>
        </p:nvSpPr>
        <p:spPr>
          <a:xfrm rot="-5400000">
            <a:off x="2201372" y="2536360"/>
            <a:ext cx="4920082" cy="56894"/>
          </a:xfrm>
          <a:prstGeom prst="roundRect">
            <a:avLst>
              <a:gd name="adj" fmla="val 10668"/>
            </a:avLst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1986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5404F21-9158-468C-82AA-BE9D9F0E5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1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5" r="36717" b="11095"/>
          <a:stretch/>
        </p:blipFill>
        <p:spPr>
          <a:xfrm>
            <a:off x="8725509" y="2217993"/>
            <a:ext cx="316392" cy="550562"/>
          </a:xfrm>
          <a:prstGeom prst="rect">
            <a:avLst/>
          </a:prstGeom>
        </p:spPr>
      </p:pic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0D2F702D-3785-45F9-AB39-B8BE45B585BD}"/>
              </a:ext>
            </a:extLst>
          </p:cNvPr>
          <p:cNvCxnSpPr>
            <a:cxnSpLocks/>
          </p:cNvCxnSpPr>
          <p:nvPr/>
        </p:nvCxnSpPr>
        <p:spPr>
          <a:xfrm rot="10800000">
            <a:off x="2962380" y="3931400"/>
            <a:ext cx="5763130" cy="3164306"/>
          </a:xfrm>
          <a:prstGeom prst="curvedConnector3">
            <a:avLst>
              <a:gd name="adj1" fmla="val 50000"/>
            </a:avLst>
          </a:prstGeom>
          <a:ln w="254000" cap="sq">
            <a:gradFill>
              <a:gsLst>
                <a:gs pos="44000">
                  <a:srgbClr val="E8EDF8"/>
                </a:gs>
                <a:gs pos="100000">
                  <a:srgbClr val="CAD7EE"/>
                </a:gs>
              </a:gsLst>
              <a:lin ang="600000" scaled="0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38B3DE-79AC-4C35-802B-C766592C026E}"/>
              </a:ext>
            </a:extLst>
          </p:cNvPr>
          <p:cNvSpPr/>
          <p:nvPr/>
        </p:nvSpPr>
        <p:spPr>
          <a:xfrm>
            <a:off x="262633" y="-119052"/>
            <a:ext cx="83650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b="1" dirty="0">
                <a:ea typeface="Tahoma" panose="020B0604030504040204" pitchFamily="34" charset="0"/>
                <a:cs typeface="Tahoma" panose="020B0604030504040204" pitchFamily="34" charset="0"/>
              </a:rPr>
              <a:t>Архитектура</a:t>
            </a:r>
            <a:r>
              <a:rPr lang="ru-RU" sz="135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ru-RU" sz="3000" b="1" dirty="0">
                <a:ea typeface="Tahoma" panose="020B0604030504040204" pitchFamily="34" charset="0"/>
                <a:cs typeface="Tahoma" panose="020B0604030504040204" pitchFamily="34" charset="0"/>
              </a:rPr>
              <a:t>программного обеспечения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0138E9E-F98B-4A03-A569-A8A0BA90B18B}"/>
              </a:ext>
            </a:extLst>
          </p:cNvPr>
          <p:cNvGrpSpPr/>
          <p:nvPr/>
        </p:nvGrpSpPr>
        <p:grpSpPr>
          <a:xfrm>
            <a:off x="32638" y="518114"/>
            <a:ext cx="7317001" cy="4500882"/>
            <a:chOff x="687598" y="-32763"/>
            <a:chExt cx="7985438" cy="7031483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8CD66084-6B6A-49A8-B71E-533006991B61}"/>
                </a:ext>
              </a:extLst>
            </p:cNvPr>
            <p:cNvSpPr/>
            <p:nvPr/>
          </p:nvSpPr>
          <p:spPr>
            <a:xfrm>
              <a:off x="687598" y="-32763"/>
              <a:ext cx="7985438" cy="3149487"/>
            </a:xfrm>
            <a:prstGeom prst="rect">
              <a:avLst/>
            </a:prstGeom>
            <a:solidFill>
              <a:srgbClr val="F4E6FA"/>
            </a:solidFill>
            <a:ln w="34925">
              <a:solidFill>
                <a:srgbClr val="91278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ru-RU" sz="1050" dirty="0"/>
            </a:p>
            <a:p>
              <a:pPr algn="ctr"/>
              <a:endParaRPr lang="ru-RU" sz="1050" dirty="0"/>
            </a:p>
            <a:p>
              <a:pPr algn="ctr"/>
              <a:endParaRPr lang="ru-RU" sz="1050" dirty="0"/>
            </a:p>
            <a:p>
              <a:pPr algn="ctr"/>
              <a:endParaRPr lang="ru-RU" sz="1050" dirty="0"/>
            </a:p>
            <a:p>
              <a:pPr algn="ctr"/>
              <a:endParaRPr lang="ru-RU" sz="1050" dirty="0"/>
            </a:p>
            <a:p>
              <a:pPr algn="ctr"/>
              <a:endParaRPr lang="ru-RU" sz="1050" dirty="0"/>
            </a:p>
            <a:p>
              <a:pPr algn="ctr"/>
              <a:endParaRPr lang="ru-RU" sz="1050" dirty="0"/>
            </a:p>
            <a:p>
              <a:pPr algn="ctr"/>
              <a:endParaRPr lang="ru-RU" sz="1050" dirty="0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FFF82685-22F8-428F-A1F2-F549103CF6D7}"/>
                </a:ext>
              </a:extLst>
            </p:cNvPr>
            <p:cNvSpPr/>
            <p:nvPr/>
          </p:nvSpPr>
          <p:spPr>
            <a:xfrm>
              <a:off x="741926" y="3455547"/>
              <a:ext cx="7931110" cy="3543173"/>
            </a:xfrm>
            <a:prstGeom prst="rect">
              <a:avLst/>
            </a:prstGeom>
            <a:solidFill>
              <a:srgbClr val="DEEBF7"/>
            </a:solidFill>
            <a:ln w="34925">
              <a:solidFill>
                <a:srgbClr val="5B9BD5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ru-RU" sz="900" dirty="0"/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7833317-7788-4013-BC15-28BFB34BB9FB}"/>
                </a:ext>
              </a:extLst>
            </p:cNvPr>
            <p:cNvCxnSpPr/>
            <p:nvPr/>
          </p:nvCxnSpPr>
          <p:spPr bwMode="auto">
            <a:xfrm flipH="1">
              <a:off x="4166393" y="3382900"/>
              <a:ext cx="96960" cy="25415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543CAA8E-5A69-458A-B63F-9959E1A2808B}"/>
                </a:ext>
              </a:extLst>
            </p:cNvPr>
            <p:cNvCxnSpPr/>
            <p:nvPr/>
          </p:nvCxnSpPr>
          <p:spPr bwMode="auto">
            <a:xfrm>
              <a:off x="6618360" y="3080067"/>
              <a:ext cx="697944" cy="1172397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82687E-7B1B-4305-A944-7DDAF68999FB}"/>
                </a:ext>
              </a:extLst>
            </p:cNvPr>
            <p:cNvSpPr txBox="1"/>
            <p:nvPr/>
          </p:nvSpPr>
          <p:spPr>
            <a:xfrm rot="16200000">
              <a:off x="-589905" y="4935015"/>
              <a:ext cx="2919403" cy="190830"/>
            </a:xfrm>
            <a:prstGeom prst="rect">
              <a:avLst/>
            </a:prstGeom>
            <a:noFill/>
          </p:spPr>
          <p:txBody>
            <a:bodyPr wrap="square" lIns="0" tIns="27432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450"/>
                </a:spcAft>
                <a:buClr>
                  <a:schemeClr val="accent2"/>
                </a:buClr>
                <a:buSzPct val="70000"/>
              </a:pPr>
              <a:r>
                <a:rPr lang="ru-RU" sz="1125" dirty="0"/>
                <a:t>1 уровень абстракции</a:t>
              </a:r>
            </a:p>
          </p:txBody>
        </p:sp>
        <p:sp>
          <p:nvSpPr>
            <p:cNvPr id="30" name="Блок-схема: процесс 29">
              <a:extLst>
                <a:ext uri="{FF2B5EF4-FFF2-40B4-BE49-F238E27FC236}">
                  <a16:creationId xmlns:a16="http://schemas.microsoft.com/office/drawing/2014/main" id="{F3552AE1-FB88-45C3-AB60-91CFDD8CBF72}"/>
                </a:ext>
              </a:extLst>
            </p:cNvPr>
            <p:cNvSpPr/>
            <p:nvPr/>
          </p:nvSpPr>
          <p:spPr bwMode="auto">
            <a:xfrm>
              <a:off x="1375658" y="249618"/>
              <a:ext cx="7092187" cy="912771"/>
            </a:xfrm>
            <a:prstGeom prst="flowChartProcess">
              <a:avLst/>
            </a:prstGeom>
            <a:noFill/>
            <a:ln w="31750" cap="flat" cmpd="sng" algn="ctr">
              <a:solidFill>
                <a:srgbClr val="91278F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buClr>
                  <a:schemeClr val="accent2"/>
                </a:buClr>
                <a:buSzPct val="70000"/>
              </a:pPr>
              <a:r>
                <a:rPr lang="ru-RU" sz="900" dirty="0"/>
                <a:t>Машина состояний двери</a:t>
              </a:r>
            </a:p>
          </p:txBody>
        </p:sp>
      </p:grpSp>
      <p:sp>
        <p:nvSpPr>
          <p:cNvPr id="47" name="Блок-схема: процесс 46">
            <a:extLst>
              <a:ext uri="{FF2B5EF4-FFF2-40B4-BE49-F238E27FC236}">
                <a16:creationId xmlns:a16="http://schemas.microsoft.com/office/drawing/2014/main" id="{3E837945-A8D5-4CA8-9F9E-C3CCDF23A7BF}"/>
              </a:ext>
            </a:extLst>
          </p:cNvPr>
          <p:cNvSpPr/>
          <p:nvPr/>
        </p:nvSpPr>
        <p:spPr bwMode="auto">
          <a:xfrm>
            <a:off x="759011" y="4247003"/>
            <a:ext cx="6056989" cy="646331"/>
          </a:xfrm>
          <a:prstGeom prst="flowChartProcess">
            <a:avLst/>
          </a:prstGeom>
          <a:solidFill>
            <a:srgbClr val="DEEBF7"/>
          </a:solidFill>
          <a:ln w="34925">
            <a:solidFill>
              <a:srgbClr val="5B9BD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ru-RU" sz="900" dirty="0"/>
              <a:t>Векторное управление</a:t>
            </a:r>
          </a:p>
          <a:p>
            <a:pPr algn="ctr"/>
            <a:endParaRPr lang="ru-RU" sz="900" dirty="0"/>
          </a:p>
          <a:p>
            <a:pPr algn="ctr"/>
            <a:endParaRPr lang="ru-RU" sz="900" dirty="0"/>
          </a:p>
          <a:p>
            <a:pPr algn="ctr"/>
            <a:endParaRPr lang="ru-RU" sz="9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8B3F86-A37F-40CF-9F0A-52E96469FEBC}"/>
              </a:ext>
            </a:extLst>
          </p:cNvPr>
          <p:cNvSpPr txBox="1"/>
          <p:nvPr/>
        </p:nvSpPr>
        <p:spPr>
          <a:xfrm rot="16200000">
            <a:off x="-760869" y="1516596"/>
            <a:ext cx="1868725" cy="174856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ru-RU" sz="1125" dirty="0"/>
              <a:t>2 уровень абстракции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5AD511-BBA2-4E2B-9AE3-D7884FAA9FF6}"/>
              </a:ext>
            </a:extLst>
          </p:cNvPr>
          <p:cNvSpPr txBox="1"/>
          <p:nvPr/>
        </p:nvSpPr>
        <p:spPr>
          <a:xfrm rot="16200000">
            <a:off x="-1101113" y="3772900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ru-RU" sz="1500" dirty="0"/>
              <a:t>Управление двигателем</a:t>
            </a:r>
          </a:p>
        </p:txBody>
      </p:sp>
      <p:sp>
        <p:nvSpPr>
          <p:cNvPr id="59" name="Блок-схема: процесс 58">
            <a:extLst>
              <a:ext uri="{FF2B5EF4-FFF2-40B4-BE49-F238E27FC236}">
                <a16:creationId xmlns:a16="http://schemas.microsoft.com/office/drawing/2014/main" id="{A0324F50-9B1C-405C-993B-14B74FED2E5D}"/>
              </a:ext>
            </a:extLst>
          </p:cNvPr>
          <p:cNvSpPr/>
          <p:nvPr/>
        </p:nvSpPr>
        <p:spPr bwMode="auto">
          <a:xfrm>
            <a:off x="767865" y="2919209"/>
            <a:ext cx="6080739" cy="507831"/>
          </a:xfrm>
          <a:prstGeom prst="flowChartProcess">
            <a:avLst/>
          </a:prstGeom>
          <a:solidFill>
            <a:srgbClr val="DEEBF7"/>
          </a:solidFill>
          <a:ln w="34925">
            <a:solidFill>
              <a:srgbClr val="5B9BD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ru-RU" sz="900" dirty="0"/>
              <a:t>Машина состояний двигателя</a:t>
            </a:r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ru-RU" sz="900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CE86DCD-5010-4BEF-9851-41D48526E2C5}"/>
              </a:ext>
            </a:extLst>
          </p:cNvPr>
          <p:cNvGrpSpPr/>
          <p:nvPr/>
        </p:nvGrpSpPr>
        <p:grpSpPr>
          <a:xfrm>
            <a:off x="759011" y="3534578"/>
            <a:ext cx="6056989" cy="646331"/>
            <a:chOff x="2347760" y="4936451"/>
            <a:chExt cx="8075985" cy="861775"/>
          </a:xfrm>
        </p:grpSpPr>
        <p:sp>
          <p:nvSpPr>
            <p:cNvPr id="60" name="Блок-схема: процесс 59">
              <a:extLst>
                <a:ext uri="{FF2B5EF4-FFF2-40B4-BE49-F238E27FC236}">
                  <a16:creationId xmlns:a16="http://schemas.microsoft.com/office/drawing/2014/main" id="{E2E12EC2-C5A6-4CC9-9E5D-57A609665FBE}"/>
                </a:ext>
              </a:extLst>
            </p:cNvPr>
            <p:cNvSpPr/>
            <p:nvPr/>
          </p:nvSpPr>
          <p:spPr bwMode="auto">
            <a:xfrm>
              <a:off x="2347760" y="4936451"/>
              <a:ext cx="8075985" cy="861775"/>
            </a:xfrm>
            <a:prstGeom prst="flowChartProcess">
              <a:avLst/>
            </a:prstGeom>
            <a:solidFill>
              <a:srgbClr val="DEEBF7"/>
            </a:solidFill>
            <a:ln w="34925">
              <a:solidFill>
                <a:srgbClr val="5B9BD5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900" dirty="0"/>
                <a:t>Метод управления</a:t>
              </a:r>
            </a:p>
            <a:p>
              <a:pPr algn="ctr"/>
              <a:endParaRPr lang="ru-RU" sz="900" dirty="0"/>
            </a:p>
            <a:p>
              <a:pPr algn="ctr"/>
              <a:endParaRPr lang="ru-RU" sz="900" dirty="0"/>
            </a:p>
            <a:p>
              <a:pPr algn="ctr"/>
              <a:endParaRPr lang="ru-RU" sz="9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8B8195-135C-4A09-BA67-07FD4F9DE3BC}"/>
                </a:ext>
              </a:extLst>
            </p:cNvPr>
            <p:cNvSpPr txBox="1"/>
            <p:nvPr/>
          </p:nvSpPr>
          <p:spPr>
            <a:xfrm>
              <a:off x="2487847" y="5241866"/>
              <a:ext cx="2243243" cy="430887"/>
            </a:xfrm>
            <a:prstGeom prst="rect">
              <a:avLst/>
            </a:prstGeom>
            <a:ln w="12700">
              <a:solidFill>
                <a:srgbClr val="5B9BD5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ru-RU" sz="825" dirty="0"/>
                <a:t>Разомкнутый / Замкнутый контур скорости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2ED1A-233F-405B-8BCC-4720BEE9FA53}"/>
                </a:ext>
              </a:extLst>
            </p:cNvPr>
            <p:cNvSpPr txBox="1"/>
            <p:nvPr/>
          </p:nvSpPr>
          <p:spPr>
            <a:xfrm>
              <a:off x="5137019" y="5241866"/>
              <a:ext cx="2243243" cy="430887"/>
            </a:xfrm>
            <a:prstGeom prst="rect">
              <a:avLst/>
            </a:prstGeom>
            <a:ln w="12700">
              <a:solidFill>
                <a:srgbClr val="5B9BD5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ru-RU" sz="825" dirty="0"/>
                <a:t>Разомкнутый / Замкнутый контур положения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1A7E397-FEE7-4B8F-BD82-7D70E2F37548}"/>
                </a:ext>
              </a:extLst>
            </p:cNvPr>
            <p:cNvSpPr txBox="1"/>
            <p:nvPr/>
          </p:nvSpPr>
          <p:spPr>
            <a:xfrm>
              <a:off x="7805250" y="5241476"/>
              <a:ext cx="2243243" cy="430887"/>
            </a:xfrm>
            <a:prstGeom prst="rect">
              <a:avLst/>
            </a:prstGeom>
            <a:ln w="12700">
              <a:solidFill>
                <a:srgbClr val="5B9BD5"/>
              </a:solidFill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ru-RU" sz="825" dirty="0"/>
                <a:t>Замкнутый контур тока</a:t>
              </a:r>
            </a:p>
            <a:p>
              <a:endParaRPr lang="ru-RU" sz="825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06854F6-3DA7-46D9-899C-AEC77BDF9CB4}"/>
              </a:ext>
            </a:extLst>
          </p:cNvPr>
          <p:cNvSpPr txBox="1"/>
          <p:nvPr/>
        </p:nvSpPr>
        <p:spPr>
          <a:xfrm>
            <a:off x="919804" y="4299599"/>
            <a:ext cx="1682432" cy="196208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ru-RU" sz="825" dirty="0"/>
              <a:t>Преобразования Кларка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148E31-99FD-44D1-B0AB-53C784CF42EE}"/>
              </a:ext>
            </a:extLst>
          </p:cNvPr>
          <p:cNvSpPr txBox="1"/>
          <p:nvPr/>
        </p:nvSpPr>
        <p:spPr>
          <a:xfrm>
            <a:off x="919803" y="4529366"/>
            <a:ext cx="1682432" cy="196208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ru-RU" sz="825" dirty="0"/>
              <a:t>Преобразования Парка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738E42-B1CF-4C34-8C90-532C1D4DDE58}"/>
              </a:ext>
            </a:extLst>
          </p:cNvPr>
          <p:cNvSpPr txBox="1"/>
          <p:nvPr/>
        </p:nvSpPr>
        <p:spPr>
          <a:xfrm>
            <a:off x="2874591" y="4529366"/>
            <a:ext cx="1682432" cy="196208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ru-RU" sz="825" dirty="0"/>
              <a:t>Векторный ШИМ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E619AAD-1A89-428E-8486-388CE8CEA70D}"/>
              </a:ext>
            </a:extLst>
          </p:cNvPr>
          <p:cNvSpPr txBox="1"/>
          <p:nvPr/>
        </p:nvSpPr>
        <p:spPr>
          <a:xfrm>
            <a:off x="4812303" y="4398462"/>
            <a:ext cx="1682432" cy="323165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ru-RU" sz="825" dirty="0"/>
              <a:t>Защита по превышению напряжения/тока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80EBB2-FEA6-4153-AA69-8895CE8A7BB0}"/>
              </a:ext>
            </a:extLst>
          </p:cNvPr>
          <p:cNvSpPr txBox="1"/>
          <p:nvPr/>
        </p:nvSpPr>
        <p:spPr>
          <a:xfrm rot="16200000">
            <a:off x="-1114855" y="1419134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ru-RU" sz="1500" dirty="0"/>
              <a:t>Управление дверьми</a:t>
            </a:r>
          </a:p>
        </p:txBody>
      </p:sp>
      <p:sp>
        <p:nvSpPr>
          <p:cNvPr id="77" name="Блок-схема: процесс 76">
            <a:extLst>
              <a:ext uri="{FF2B5EF4-FFF2-40B4-BE49-F238E27FC236}">
                <a16:creationId xmlns:a16="http://schemas.microsoft.com/office/drawing/2014/main" id="{E4E4D0DE-CA8C-466D-A67F-AD02AF24A3CF}"/>
              </a:ext>
            </a:extLst>
          </p:cNvPr>
          <p:cNvSpPr/>
          <p:nvPr/>
        </p:nvSpPr>
        <p:spPr bwMode="auto">
          <a:xfrm>
            <a:off x="639561" y="1744127"/>
            <a:ext cx="6505072" cy="627976"/>
          </a:xfrm>
          <a:prstGeom prst="flowChartProcess">
            <a:avLst/>
          </a:prstGeom>
          <a:noFill/>
          <a:ln w="31750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algn="ctr">
              <a:buClr>
                <a:schemeClr val="accent2"/>
              </a:buClr>
              <a:buSzPct val="70000"/>
            </a:pPr>
            <a:r>
              <a:rPr lang="ru-RU" sz="1050" dirty="0"/>
              <a:t>Режимы работы</a:t>
            </a:r>
          </a:p>
          <a:p>
            <a:pPr algn="ctr">
              <a:buClr>
                <a:schemeClr val="accent2"/>
              </a:buClr>
              <a:buSzPct val="70000"/>
            </a:pPr>
            <a:endParaRPr lang="ru-RU" sz="1050" dirty="0"/>
          </a:p>
          <a:p>
            <a:pPr algn="ctr">
              <a:buClr>
                <a:schemeClr val="accent2"/>
              </a:buClr>
              <a:buSzPct val="70000"/>
            </a:pPr>
            <a:r>
              <a:rPr lang="ru-RU" sz="1050" dirty="0"/>
              <a:t> </a:t>
            </a:r>
          </a:p>
        </p:txBody>
      </p:sp>
      <p:sp>
        <p:nvSpPr>
          <p:cNvPr id="79" name="Блок-схема: процесс 78">
            <a:extLst>
              <a:ext uri="{FF2B5EF4-FFF2-40B4-BE49-F238E27FC236}">
                <a16:creationId xmlns:a16="http://schemas.microsoft.com/office/drawing/2014/main" id="{5E8D5262-CD0E-4510-9C32-7C95CC6AA445}"/>
              </a:ext>
            </a:extLst>
          </p:cNvPr>
          <p:cNvSpPr/>
          <p:nvPr/>
        </p:nvSpPr>
        <p:spPr bwMode="auto">
          <a:xfrm>
            <a:off x="767865" y="2021085"/>
            <a:ext cx="2755608" cy="291713"/>
          </a:xfrm>
          <a:prstGeom prst="flowChartProcess">
            <a:avLst/>
          </a:prstGeom>
          <a:noFill/>
          <a:ln w="19050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ru-RU" sz="105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ежим калибровки</a:t>
            </a:r>
          </a:p>
        </p:txBody>
      </p:sp>
      <p:sp>
        <p:nvSpPr>
          <p:cNvPr id="80" name="Блок-схема: процесс 79">
            <a:extLst>
              <a:ext uri="{FF2B5EF4-FFF2-40B4-BE49-F238E27FC236}">
                <a16:creationId xmlns:a16="http://schemas.microsoft.com/office/drawing/2014/main" id="{222BBC44-6F5E-44C1-A179-84A4586BF0C5}"/>
              </a:ext>
            </a:extLst>
          </p:cNvPr>
          <p:cNvSpPr/>
          <p:nvPr/>
        </p:nvSpPr>
        <p:spPr bwMode="auto">
          <a:xfrm>
            <a:off x="4119881" y="2018825"/>
            <a:ext cx="2755608" cy="291713"/>
          </a:xfrm>
          <a:prstGeom prst="flowChartProcess">
            <a:avLst/>
          </a:prstGeom>
          <a:noFill/>
          <a:ln w="19050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Нормальный режим</a:t>
            </a:r>
          </a:p>
        </p:txBody>
      </p:sp>
      <p:sp>
        <p:nvSpPr>
          <p:cNvPr id="81" name="Стрелка вниз 57">
            <a:extLst>
              <a:ext uri="{FF2B5EF4-FFF2-40B4-BE49-F238E27FC236}">
                <a16:creationId xmlns:a16="http://schemas.microsoft.com/office/drawing/2014/main" id="{02842F38-36FF-4DD6-9874-B591AEAC7CEB}"/>
              </a:ext>
            </a:extLst>
          </p:cNvPr>
          <p:cNvSpPr/>
          <p:nvPr/>
        </p:nvSpPr>
        <p:spPr>
          <a:xfrm rot="10800000">
            <a:off x="4408100" y="2533495"/>
            <a:ext cx="230906" cy="2520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ru-RU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D0E65DB-F467-4D90-8216-6A0423CB04B7}"/>
                  </a:ext>
                </a:extLst>
              </p:cNvPr>
              <p:cNvSpPr txBox="1"/>
              <p:nvPr/>
            </p:nvSpPr>
            <p:spPr>
              <a:xfrm>
                <a:off x="1097947" y="2489699"/>
                <a:ext cx="2165189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25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𝜃</m:t>
                    </m:r>
                    <m:r>
                      <a:rPr lang="ru-RU" sz="1125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 −угол</m:t>
                    </m:r>
                  </m:oMath>
                </a14:m>
                <a:r>
                  <a:rPr lang="ru-RU" sz="1125" dirty="0"/>
                  <a:t>, </a:t>
                </a:r>
                <a14:m>
                  <m:oMath xmlns:m="http://schemas.openxmlformats.org/officeDocument/2006/math">
                    <m:r>
                      <a:rPr lang="ru-RU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ru-RU" sz="1125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−скорость</m:t>
                    </m:r>
                  </m:oMath>
                </a14:m>
                <a:endParaRPr lang="ru-RU" sz="1125" dirty="0"/>
              </a:p>
              <a:p>
                <a:pPr/>
                <a:endParaRPr lang="ru-RU" sz="1125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D0E65DB-F467-4D90-8216-6A0423CB0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47" y="2489699"/>
                <a:ext cx="2165189" cy="4385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Блок-схема: процесс 83">
            <a:extLst>
              <a:ext uri="{FF2B5EF4-FFF2-40B4-BE49-F238E27FC236}">
                <a16:creationId xmlns:a16="http://schemas.microsoft.com/office/drawing/2014/main" id="{34B5DF60-D033-437E-B7B9-EDDC921E6645}"/>
              </a:ext>
            </a:extLst>
          </p:cNvPr>
          <p:cNvSpPr/>
          <p:nvPr/>
        </p:nvSpPr>
        <p:spPr bwMode="auto">
          <a:xfrm>
            <a:off x="671255" y="1438464"/>
            <a:ext cx="6406221" cy="186305"/>
          </a:xfrm>
          <a:prstGeom prst="flowChartProcess">
            <a:avLst/>
          </a:prstGeom>
          <a:noFill/>
          <a:ln w="31750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algn="ctr">
              <a:buClr>
                <a:schemeClr val="accent2"/>
              </a:buClr>
              <a:buSzPct val="70000"/>
            </a:pPr>
            <a:r>
              <a:rPr lang="ru-RU" sz="1050" dirty="0"/>
              <a:t>Модуль расчет положении двери</a:t>
            </a:r>
          </a:p>
        </p:txBody>
      </p:sp>
      <p:sp>
        <p:nvSpPr>
          <p:cNvPr id="34" name="Блок-схема: процесс 33">
            <a:extLst>
              <a:ext uri="{FF2B5EF4-FFF2-40B4-BE49-F238E27FC236}">
                <a16:creationId xmlns:a16="http://schemas.microsoft.com/office/drawing/2014/main" id="{69FEF40F-F170-49BB-9DCF-F204EBDEE634}"/>
              </a:ext>
            </a:extLst>
          </p:cNvPr>
          <p:cNvSpPr/>
          <p:nvPr/>
        </p:nvSpPr>
        <p:spPr bwMode="auto">
          <a:xfrm>
            <a:off x="767866" y="904928"/>
            <a:ext cx="897971" cy="291713"/>
          </a:xfrm>
          <a:prstGeom prst="flowChartProcess">
            <a:avLst/>
          </a:prstGeom>
          <a:noFill/>
          <a:ln w="19050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endParaRPr lang="ru-RU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Блок-схема: процесс 34">
            <a:extLst>
              <a:ext uri="{FF2B5EF4-FFF2-40B4-BE49-F238E27FC236}">
                <a16:creationId xmlns:a16="http://schemas.microsoft.com/office/drawing/2014/main" id="{1132A2AD-6DC7-490A-A04D-B5F20046CD79}"/>
              </a:ext>
            </a:extLst>
          </p:cNvPr>
          <p:cNvSpPr/>
          <p:nvPr/>
        </p:nvSpPr>
        <p:spPr bwMode="auto">
          <a:xfrm>
            <a:off x="1771076" y="908530"/>
            <a:ext cx="897971" cy="291713"/>
          </a:xfrm>
          <a:prstGeom prst="flowChartProcess">
            <a:avLst/>
          </a:prstGeom>
          <a:noFill/>
          <a:ln w="19050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OPENING</a:t>
            </a:r>
            <a:endParaRPr lang="ru-RU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Блок-схема: процесс 35">
            <a:extLst>
              <a:ext uri="{FF2B5EF4-FFF2-40B4-BE49-F238E27FC236}">
                <a16:creationId xmlns:a16="http://schemas.microsoft.com/office/drawing/2014/main" id="{E53990C3-0BB2-4A1A-BDFE-DC42C675BEE4}"/>
              </a:ext>
            </a:extLst>
          </p:cNvPr>
          <p:cNvSpPr/>
          <p:nvPr/>
        </p:nvSpPr>
        <p:spPr bwMode="auto">
          <a:xfrm>
            <a:off x="4847913" y="894969"/>
            <a:ext cx="897971" cy="291713"/>
          </a:xfrm>
          <a:prstGeom prst="flowChartProcess">
            <a:avLst/>
          </a:prstGeom>
          <a:noFill/>
          <a:ln w="19050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CLOSED</a:t>
            </a:r>
            <a:endParaRPr lang="ru-RU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Блок-схема: процесс 36">
            <a:extLst>
              <a:ext uri="{FF2B5EF4-FFF2-40B4-BE49-F238E27FC236}">
                <a16:creationId xmlns:a16="http://schemas.microsoft.com/office/drawing/2014/main" id="{29E6FD46-D844-46D9-B368-6D035D41B91C}"/>
              </a:ext>
            </a:extLst>
          </p:cNvPr>
          <p:cNvSpPr/>
          <p:nvPr/>
        </p:nvSpPr>
        <p:spPr bwMode="auto">
          <a:xfrm>
            <a:off x="5851124" y="898571"/>
            <a:ext cx="897971" cy="291713"/>
          </a:xfrm>
          <a:prstGeom prst="flowChartProcess">
            <a:avLst/>
          </a:prstGeom>
          <a:noFill/>
          <a:ln w="19050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CLOSING</a:t>
            </a:r>
            <a:endParaRPr lang="ru-RU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567EF6-BD2E-4243-A888-19E7A8908927}"/>
              </a:ext>
            </a:extLst>
          </p:cNvPr>
          <p:cNvSpPr txBox="1"/>
          <p:nvPr/>
        </p:nvSpPr>
        <p:spPr>
          <a:xfrm>
            <a:off x="897885" y="3047344"/>
            <a:ext cx="873191" cy="196208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US" sz="825" dirty="0"/>
              <a:t>START</a:t>
            </a:r>
            <a:endParaRPr lang="ru-RU" sz="825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7A716E-BF60-4DBE-8B9F-2058542B1081}"/>
              </a:ext>
            </a:extLst>
          </p:cNvPr>
          <p:cNvSpPr txBox="1"/>
          <p:nvPr/>
        </p:nvSpPr>
        <p:spPr>
          <a:xfrm>
            <a:off x="1926788" y="3119011"/>
            <a:ext cx="873191" cy="196208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US" sz="825" dirty="0"/>
              <a:t>ALIGNMENT</a:t>
            </a:r>
            <a:endParaRPr lang="ru-RU" sz="825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83E1A8-42C5-4BC0-8EC3-F5456648267A}"/>
              </a:ext>
            </a:extLst>
          </p:cNvPr>
          <p:cNvSpPr txBox="1"/>
          <p:nvPr/>
        </p:nvSpPr>
        <p:spPr>
          <a:xfrm>
            <a:off x="3086878" y="3095144"/>
            <a:ext cx="873191" cy="196208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US" sz="825" dirty="0"/>
              <a:t>RUN</a:t>
            </a:r>
            <a:endParaRPr lang="ru-RU" sz="825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F7D0280-C584-4C07-A5CB-6480D3B5B325}"/>
              </a:ext>
            </a:extLst>
          </p:cNvPr>
          <p:cNvSpPr txBox="1"/>
          <p:nvPr/>
        </p:nvSpPr>
        <p:spPr>
          <a:xfrm>
            <a:off x="4467836" y="3106931"/>
            <a:ext cx="873191" cy="196208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US" sz="825" dirty="0"/>
              <a:t>STOP</a:t>
            </a:r>
            <a:endParaRPr lang="ru-RU" sz="825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D79C3B-7312-4EB7-9615-7D5A3DD8C73D}"/>
              </a:ext>
            </a:extLst>
          </p:cNvPr>
          <p:cNvSpPr txBox="1"/>
          <p:nvPr/>
        </p:nvSpPr>
        <p:spPr>
          <a:xfrm>
            <a:off x="5503652" y="3067567"/>
            <a:ext cx="873191" cy="196208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US" sz="825" dirty="0"/>
              <a:t>WAIT</a:t>
            </a:r>
            <a:endParaRPr lang="ru-RU" sz="825" dirty="0"/>
          </a:p>
        </p:txBody>
      </p:sp>
      <p:sp>
        <p:nvSpPr>
          <p:cNvPr id="43" name="Стрелка вниз 57">
            <a:extLst>
              <a:ext uri="{FF2B5EF4-FFF2-40B4-BE49-F238E27FC236}">
                <a16:creationId xmlns:a16="http://schemas.microsoft.com/office/drawing/2014/main" id="{A8A7E97E-5466-4820-8E11-516B8578B417}"/>
              </a:ext>
            </a:extLst>
          </p:cNvPr>
          <p:cNvSpPr/>
          <p:nvPr/>
        </p:nvSpPr>
        <p:spPr>
          <a:xfrm>
            <a:off x="897885" y="2541817"/>
            <a:ext cx="230906" cy="21600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ru-RU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93558D-7BF4-4647-A62C-9A93FEE34EE3}"/>
                  </a:ext>
                </a:extLst>
              </p:cNvPr>
              <p:cNvSpPr txBox="1"/>
              <p:nvPr/>
            </p:nvSpPr>
            <p:spPr>
              <a:xfrm>
                <a:off x="4557023" y="2487383"/>
                <a:ext cx="1195379" cy="26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125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sz="1125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𝑖</m:t>
                      </m:r>
                      <m:r>
                        <a:rPr lang="en-US" sz="1125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 −ток</m:t>
                      </m:r>
                    </m:oMath>
                  </m:oMathPara>
                </a14:m>
                <a:endParaRPr lang="ru-RU" sz="1125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93558D-7BF4-4647-A62C-9A93FEE34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023" y="2487383"/>
                <a:ext cx="1195379" cy="265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EE88A7-DE35-4165-B2A6-36904F850974}"/>
              </a:ext>
            </a:extLst>
          </p:cNvPr>
          <p:cNvSpPr/>
          <p:nvPr/>
        </p:nvSpPr>
        <p:spPr>
          <a:xfrm>
            <a:off x="7613360" y="2666387"/>
            <a:ext cx="1452287" cy="23619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542A41-5969-43D3-8FFF-C7B08247412B}"/>
              </a:ext>
            </a:extLst>
          </p:cNvPr>
          <p:cNvSpPr/>
          <p:nvPr/>
        </p:nvSpPr>
        <p:spPr>
          <a:xfrm>
            <a:off x="7901302" y="3261106"/>
            <a:ext cx="1123790" cy="1047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Machine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DRIVE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END CYCLE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442AB-CA25-4D80-A0DC-C6E1DDCD275D}"/>
              </a:ext>
            </a:extLst>
          </p:cNvPr>
          <p:cNvSpPr txBox="1"/>
          <p:nvPr/>
        </p:nvSpPr>
        <p:spPr>
          <a:xfrm rot="16200000">
            <a:off x="6713316" y="3777511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Калибровка двигателя</a:t>
            </a:r>
          </a:p>
        </p:txBody>
      </p:sp>
      <p:sp>
        <p:nvSpPr>
          <p:cNvPr id="57" name="Стрелка вниз 57">
            <a:extLst>
              <a:ext uri="{FF2B5EF4-FFF2-40B4-BE49-F238E27FC236}">
                <a16:creationId xmlns:a16="http://schemas.microsoft.com/office/drawing/2014/main" id="{994747F4-B8BB-45B2-866F-CF41F84F70BC}"/>
              </a:ext>
            </a:extLst>
          </p:cNvPr>
          <p:cNvSpPr/>
          <p:nvPr/>
        </p:nvSpPr>
        <p:spPr>
          <a:xfrm rot="5228573">
            <a:off x="7345532" y="3034063"/>
            <a:ext cx="230906" cy="252000"/>
          </a:xfrm>
          <a:prstGeom prst="down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ru-RU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9164F0-98F3-4E08-B130-17EB5BB35CE5}"/>
                  </a:ext>
                </a:extLst>
              </p:cNvPr>
              <p:cNvSpPr txBox="1"/>
              <p:nvPr/>
            </p:nvSpPr>
            <p:spPr>
              <a:xfrm rot="16200000">
                <a:off x="6646331" y="2076059"/>
                <a:ext cx="1662185" cy="26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125" b="0" i="1" smtClean="0">
                        <a:latin typeface="Cambria Math" panose="02040503050406030204" pitchFamily="18" charset="0"/>
                      </a:rPr>
                      <m:t>тип энкодера</m:t>
                    </m:r>
                  </m:oMath>
                </a14:m>
                <a:r>
                  <a:rPr lang="ru-RU" sz="1125" dirty="0"/>
                  <a:t>,</a:t>
                </a:r>
                <a:r>
                  <a:rPr lang="en-US" sz="1125" dirty="0" err="1"/>
                  <a:t>Uq</a:t>
                </a:r>
                <a:endParaRPr lang="ru-RU" sz="1125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9164F0-98F3-4E08-B130-17EB5BB35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46331" y="2076059"/>
                <a:ext cx="1662185" cy="265457"/>
              </a:xfrm>
              <a:prstGeom prst="rect">
                <a:avLst/>
              </a:prstGeom>
              <a:blipFill>
                <a:blip r:embed="rId7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Стрелка вниз 57">
            <a:extLst>
              <a:ext uri="{FF2B5EF4-FFF2-40B4-BE49-F238E27FC236}">
                <a16:creationId xmlns:a16="http://schemas.microsoft.com/office/drawing/2014/main" id="{B051766A-5171-4DBD-96CB-A3AE36DAE33D}"/>
              </a:ext>
            </a:extLst>
          </p:cNvPr>
          <p:cNvSpPr/>
          <p:nvPr/>
        </p:nvSpPr>
        <p:spPr>
          <a:xfrm rot="16200000">
            <a:off x="7377013" y="3798929"/>
            <a:ext cx="230906" cy="2520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ru-RU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D1D05F9-79D7-4217-990B-98157602065D}"/>
                  </a:ext>
                </a:extLst>
              </p:cNvPr>
              <p:cNvSpPr txBox="1"/>
              <p:nvPr/>
            </p:nvSpPr>
            <p:spPr>
              <a:xfrm rot="5400000">
                <a:off x="6634572" y="4087556"/>
                <a:ext cx="1685700" cy="26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25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ru-RU" sz="1125" dirty="0"/>
                        <m:t>, </m:t>
                      </m:r>
                      <m:sSub>
                        <m:sSubPr>
                          <m:ctrlPr>
                            <a:rPr lang="ru-RU" sz="10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0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ос</m:t>
                          </m:r>
                        </m:sub>
                      </m:sSub>
                    </m:oMath>
                  </m:oMathPara>
                </a14:m>
                <a:endParaRPr lang="ru-RU" sz="1125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D1D05F9-79D7-4217-990B-981576020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634572" y="4087556"/>
                <a:ext cx="1685700" cy="2654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92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0D2F702D-3785-45F9-AB39-B8BE45B585BD}"/>
              </a:ext>
            </a:extLst>
          </p:cNvPr>
          <p:cNvCxnSpPr>
            <a:cxnSpLocks/>
          </p:cNvCxnSpPr>
          <p:nvPr/>
        </p:nvCxnSpPr>
        <p:spPr>
          <a:xfrm rot="10800000">
            <a:off x="2962380" y="3931400"/>
            <a:ext cx="5763130" cy="3164306"/>
          </a:xfrm>
          <a:prstGeom prst="curvedConnector3">
            <a:avLst>
              <a:gd name="adj1" fmla="val 50000"/>
            </a:avLst>
          </a:prstGeom>
          <a:ln w="254000" cap="sq">
            <a:gradFill>
              <a:gsLst>
                <a:gs pos="44000">
                  <a:srgbClr val="E8EDF8"/>
                </a:gs>
                <a:gs pos="100000">
                  <a:srgbClr val="CAD7EE"/>
                </a:gs>
              </a:gsLst>
              <a:lin ang="600000" scaled="0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38B3DE-79AC-4C35-802B-C766592C026E}"/>
              </a:ext>
            </a:extLst>
          </p:cNvPr>
          <p:cNvSpPr/>
          <p:nvPr/>
        </p:nvSpPr>
        <p:spPr>
          <a:xfrm>
            <a:off x="262633" y="-119052"/>
            <a:ext cx="83650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b="1" dirty="0">
                <a:ea typeface="Tahoma" panose="020B0604030504040204" pitchFamily="34" charset="0"/>
                <a:cs typeface="Tahoma" panose="020B0604030504040204" pitchFamily="34" charset="0"/>
              </a:rPr>
              <a:t>Хранение настроек, связь с модулями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0138E9E-F98B-4A03-A569-A8A0BA90B18B}"/>
              </a:ext>
            </a:extLst>
          </p:cNvPr>
          <p:cNvGrpSpPr/>
          <p:nvPr/>
        </p:nvGrpSpPr>
        <p:grpSpPr>
          <a:xfrm>
            <a:off x="214189" y="531319"/>
            <a:ext cx="2524777" cy="761033"/>
            <a:chOff x="741926" y="3080067"/>
            <a:chExt cx="7931110" cy="3918653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FFF82685-22F8-428F-A1F2-F549103CF6D7}"/>
                </a:ext>
              </a:extLst>
            </p:cNvPr>
            <p:cNvSpPr/>
            <p:nvPr/>
          </p:nvSpPr>
          <p:spPr>
            <a:xfrm>
              <a:off x="741926" y="3455547"/>
              <a:ext cx="7931110" cy="3543173"/>
            </a:xfrm>
            <a:prstGeom prst="rect">
              <a:avLst/>
            </a:prstGeom>
            <a:solidFill>
              <a:srgbClr val="DEEBF7"/>
            </a:solidFill>
            <a:ln w="34925">
              <a:solidFill>
                <a:srgbClr val="5B9BD5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ru-RU" sz="900" dirty="0"/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7833317-7788-4013-BC15-28BFB34BB9FB}"/>
                </a:ext>
              </a:extLst>
            </p:cNvPr>
            <p:cNvCxnSpPr/>
            <p:nvPr/>
          </p:nvCxnSpPr>
          <p:spPr bwMode="auto">
            <a:xfrm flipH="1">
              <a:off x="4166393" y="3382900"/>
              <a:ext cx="96960" cy="25415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543CAA8E-5A69-458A-B63F-9959E1A2808B}"/>
                </a:ext>
              </a:extLst>
            </p:cNvPr>
            <p:cNvCxnSpPr/>
            <p:nvPr/>
          </p:nvCxnSpPr>
          <p:spPr bwMode="auto">
            <a:xfrm>
              <a:off x="6618360" y="3080067"/>
              <a:ext cx="697944" cy="1172397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85AD511-BBA2-4E2B-9AE3-D7884FAA9FF6}"/>
              </a:ext>
            </a:extLst>
          </p:cNvPr>
          <p:cNvSpPr txBox="1"/>
          <p:nvPr/>
        </p:nvSpPr>
        <p:spPr>
          <a:xfrm>
            <a:off x="-122388" y="802206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500" dirty="0"/>
              <a:t>Motor Control (MC)</a:t>
            </a:r>
            <a:endParaRPr lang="ru-RU" sz="15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6644134-30B4-4D4F-91D9-809681CE6A86}"/>
              </a:ext>
            </a:extLst>
          </p:cNvPr>
          <p:cNvSpPr/>
          <p:nvPr/>
        </p:nvSpPr>
        <p:spPr>
          <a:xfrm>
            <a:off x="232929" y="1865809"/>
            <a:ext cx="8461943" cy="251350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08BC8-550D-41EF-A0E6-0214D545BB4D}"/>
              </a:ext>
            </a:extLst>
          </p:cNvPr>
          <p:cNvSpPr txBox="1"/>
          <p:nvPr/>
        </p:nvSpPr>
        <p:spPr>
          <a:xfrm rot="16200000">
            <a:off x="-214339" y="2853601"/>
            <a:ext cx="118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Setting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64C02B-68F1-4C2C-B682-35731A2C0832}"/>
              </a:ext>
            </a:extLst>
          </p:cNvPr>
          <p:cNvSpPr/>
          <p:nvPr/>
        </p:nvSpPr>
        <p:spPr>
          <a:xfrm>
            <a:off x="603662" y="2047446"/>
            <a:ext cx="7707968" cy="144158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2DCBAF-B783-4955-B8CB-8322B7212237}"/>
              </a:ext>
            </a:extLst>
          </p:cNvPr>
          <p:cNvSpPr txBox="1"/>
          <p:nvPr/>
        </p:nvSpPr>
        <p:spPr>
          <a:xfrm>
            <a:off x="3912501" y="2056575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  <a:endParaRPr lang="ru-RU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86FB37-8915-4318-B4C9-F5FC6906B535}"/>
              </a:ext>
            </a:extLst>
          </p:cNvPr>
          <p:cNvSpPr txBox="1"/>
          <p:nvPr/>
        </p:nvSpPr>
        <p:spPr>
          <a:xfrm>
            <a:off x="4018402" y="3585372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DMC</a:t>
            </a:r>
            <a:endParaRPr lang="ru-RU" dirty="0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7AA70274-1D53-4C75-8CBA-E7DB7C2BA829}"/>
              </a:ext>
            </a:extLst>
          </p:cNvPr>
          <p:cNvSpPr/>
          <p:nvPr/>
        </p:nvSpPr>
        <p:spPr>
          <a:xfrm>
            <a:off x="3019120" y="3511890"/>
            <a:ext cx="2524778" cy="728079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4FEBA9A-DD52-40C9-9C20-6D11DAAE563C}"/>
              </a:ext>
            </a:extLst>
          </p:cNvPr>
          <p:cNvSpPr txBox="1"/>
          <p:nvPr/>
        </p:nvSpPr>
        <p:spPr>
          <a:xfrm>
            <a:off x="6764145" y="359306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ZMA</a:t>
            </a:r>
            <a:endParaRPr lang="ru-RU" dirty="0"/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8532E968-1432-4828-826B-C212F0C846D1}"/>
              </a:ext>
            </a:extLst>
          </p:cNvPr>
          <p:cNvSpPr/>
          <p:nvPr/>
        </p:nvSpPr>
        <p:spPr>
          <a:xfrm>
            <a:off x="5786852" y="3519588"/>
            <a:ext cx="2524778" cy="728080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BE5073AE-B481-4314-A8BF-D57087FD6482}"/>
              </a:ext>
            </a:extLst>
          </p:cNvPr>
          <p:cNvSpPr/>
          <p:nvPr/>
        </p:nvSpPr>
        <p:spPr>
          <a:xfrm>
            <a:off x="713504" y="2734089"/>
            <a:ext cx="2046319" cy="45929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7F2981-F933-4434-A20C-C9F40AA4C093}"/>
              </a:ext>
            </a:extLst>
          </p:cNvPr>
          <p:cNvSpPr txBox="1"/>
          <p:nvPr/>
        </p:nvSpPr>
        <p:spPr>
          <a:xfrm>
            <a:off x="1266980" y="279158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MC (</a:t>
            </a:r>
            <a:r>
              <a:rPr lang="en-US" dirty="0" err="1"/>
              <a:t>Kpi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5914B91B-E1F8-40C2-83B8-C72870BA2231}"/>
              </a:ext>
            </a:extLst>
          </p:cNvPr>
          <p:cNvSpPr/>
          <p:nvPr/>
        </p:nvSpPr>
        <p:spPr>
          <a:xfrm>
            <a:off x="5835826" y="2700829"/>
            <a:ext cx="2386658" cy="459298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11EE00A-D8FE-423A-ADD6-9BA390EEB6A2}"/>
              </a:ext>
            </a:extLst>
          </p:cNvPr>
          <p:cNvSpPr txBox="1"/>
          <p:nvPr/>
        </p:nvSpPr>
        <p:spPr>
          <a:xfrm>
            <a:off x="5810538" y="2776589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ZMA (offset, </a:t>
            </a:r>
            <a:r>
              <a:rPr lang="en-US" dirty="0" err="1"/>
              <a:t>Uq</a:t>
            </a:r>
            <a:r>
              <a:rPr lang="en-US" dirty="0"/>
              <a:t>, </a:t>
            </a:r>
            <a:r>
              <a:rPr lang="en-US" dirty="0" err="1"/>
              <a:t>stepAngle</a:t>
            </a:r>
            <a:r>
              <a:rPr lang="en-US" dirty="0"/>
              <a:t>)</a:t>
            </a:r>
            <a:endParaRPr lang="ru-RU" dirty="0"/>
          </a:p>
        </p:txBody>
      </p: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B6D02449-1F5F-4766-8018-1E86569F3807}"/>
              </a:ext>
            </a:extLst>
          </p:cNvPr>
          <p:cNvGrpSpPr/>
          <p:nvPr/>
        </p:nvGrpSpPr>
        <p:grpSpPr>
          <a:xfrm>
            <a:off x="2928063" y="526928"/>
            <a:ext cx="2524777" cy="1055491"/>
            <a:chOff x="741926" y="3080067"/>
            <a:chExt cx="7931110" cy="3918653"/>
          </a:xfrm>
        </p:grpSpPr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F31E045E-C630-45AB-9E41-7AFE0C6529C4}"/>
                </a:ext>
              </a:extLst>
            </p:cNvPr>
            <p:cNvSpPr/>
            <p:nvPr/>
          </p:nvSpPr>
          <p:spPr>
            <a:xfrm>
              <a:off x="741926" y="3455547"/>
              <a:ext cx="7931110" cy="3543173"/>
            </a:xfrm>
            <a:prstGeom prst="rect">
              <a:avLst/>
            </a:prstGeom>
            <a:solidFill>
              <a:srgbClr val="E0C1F7"/>
            </a:solidFill>
            <a:ln w="34925">
              <a:solidFill>
                <a:srgbClr val="7030A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ru-RU" sz="900" dirty="0"/>
            </a:p>
          </p:txBody>
        </p: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4BA44B8E-6CBC-4391-8966-9261E4A31438}"/>
                </a:ext>
              </a:extLst>
            </p:cNvPr>
            <p:cNvCxnSpPr/>
            <p:nvPr/>
          </p:nvCxnSpPr>
          <p:spPr bwMode="auto">
            <a:xfrm flipH="1">
              <a:off x="4166393" y="3382900"/>
              <a:ext cx="96960" cy="25415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69F41097-C80D-4469-A590-64709AB16D3B}"/>
                </a:ext>
              </a:extLst>
            </p:cNvPr>
            <p:cNvCxnSpPr/>
            <p:nvPr/>
          </p:nvCxnSpPr>
          <p:spPr bwMode="auto">
            <a:xfrm>
              <a:off x="6618360" y="3080067"/>
              <a:ext cx="697944" cy="1172397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AAD2921-3328-471E-A7F8-C183BA0090A5}"/>
              </a:ext>
            </a:extLst>
          </p:cNvPr>
          <p:cNvSpPr txBox="1"/>
          <p:nvPr/>
        </p:nvSpPr>
        <p:spPr>
          <a:xfrm>
            <a:off x="2732870" y="786270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500" dirty="0"/>
              <a:t>Door Motor Control (DMC)</a:t>
            </a:r>
            <a:endParaRPr lang="ru-RU" sz="1500" dirty="0"/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0611A8FD-32BA-417E-9C95-D79B5718BE8F}"/>
              </a:ext>
            </a:extLst>
          </p:cNvPr>
          <p:cNvSpPr/>
          <p:nvPr/>
        </p:nvSpPr>
        <p:spPr>
          <a:xfrm>
            <a:off x="5827685" y="614810"/>
            <a:ext cx="2520000" cy="97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accent6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94E0986-199E-4134-AC28-97254E1E6ACA}"/>
              </a:ext>
            </a:extLst>
          </p:cNvPr>
          <p:cNvSpPr txBox="1"/>
          <p:nvPr/>
        </p:nvSpPr>
        <p:spPr>
          <a:xfrm>
            <a:off x="5965528" y="718336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Motor Alignment (ZMA)</a:t>
            </a:r>
            <a:endParaRPr lang="ru-RU" dirty="0"/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FC8A350B-BF54-4489-B748-63A4E1F0AB42}"/>
              </a:ext>
            </a:extLst>
          </p:cNvPr>
          <p:cNvSpPr/>
          <p:nvPr/>
        </p:nvSpPr>
        <p:spPr>
          <a:xfrm>
            <a:off x="3052729" y="2734089"/>
            <a:ext cx="2524778" cy="45929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25606AC-E2C2-4E09-880F-F445C4E40C1C}"/>
              </a:ext>
            </a:extLst>
          </p:cNvPr>
          <p:cNvSpPr txBox="1"/>
          <p:nvPr/>
        </p:nvSpPr>
        <p:spPr>
          <a:xfrm>
            <a:off x="3061218" y="2799534"/>
            <a:ext cx="2557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PolePairNum</a:t>
            </a:r>
            <a:r>
              <a:rPr lang="ru-RU" sz="1000" dirty="0"/>
              <a:t>, </a:t>
            </a:r>
            <a:r>
              <a:rPr lang="en-US" sz="1000" dirty="0" err="1"/>
              <a:t>NameMotor</a:t>
            </a:r>
            <a:r>
              <a:rPr lang="ru-RU" sz="1000" dirty="0"/>
              <a:t>, </a:t>
            </a:r>
            <a:r>
              <a:rPr lang="en-US" sz="1000" dirty="0" err="1"/>
              <a:t>EncPulseNBR</a:t>
            </a:r>
            <a:endParaRPr lang="ru-RU" sz="1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EA5077-6D90-43E4-893B-0705D4A6D2C5}"/>
              </a:ext>
            </a:extLst>
          </p:cNvPr>
          <p:cNvSpPr txBox="1"/>
          <p:nvPr/>
        </p:nvSpPr>
        <p:spPr>
          <a:xfrm>
            <a:off x="5291328" y="1190041"/>
            <a:ext cx="463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/>
            </a:lvl1pPr>
          </a:lstStyle>
          <a:p>
            <a:r>
              <a:rPr lang="ru-RU" i="1" dirty="0"/>
              <a:t>	</a:t>
            </a:r>
            <a:r>
              <a:rPr lang="ru-RU" i="1" dirty="0" err="1"/>
              <a:t>const</a:t>
            </a:r>
            <a:r>
              <a:rPr lang="ru-RU" i="1" dirty="0"/>
              <a:t> </a:t>
            </a:r>
            <a:r>
              <a:rPr lang="ru-RU" i="1" dirty="0" err="1"/>
              <a:t>ZMA_cfg_t</a:t>
            </a:r>
            <a:r>
              <a:rPr lang="ru-RU" i="1" dirty="0"/>
              <a:t>* </a:t>
            </a:r>
            <a:r>
              <a:rPr lang="ru-RU" i="1" dirty="0" err="1"/>
              <a:t>cfg</a:t>
            </a:r>
            <a:r>
              <a:rPr lang="ru-RU" dirty="0"/>
              <a:t>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C7673A-6150-4719-AD08-5ED8BDFB4365}"/>
              </a:ext>
            </a:extLst>
          </p:cNvPr>
          <p:cNvSpPr txBox="1"/>
          <p:nvPr/>
        </p:nvSpPr>
        <p:spPr>
          <a:xfrm>
            <a:off x="3310469" y="1100810"/>
            <a:ext cx="2131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 err="1"/>
              <a:t>const</a:t>
            </a:r>
            <a:r>
              <a:rPr lang="ru-RU" sz="1200" i="1" dirty="0"/>
              <a:t> </a:t>
            </a:r>
            <a:r>
              <a:rPr lang="ru-RU" sz="1200" i="1" dirty="0" err="1"/>
              <a:t>DMC_cfg_t</a:t>
            </a:r>
            <a:r>
              <a:rPr lang="ru-RU" sz="1200" i="1" dirty="0"/>
              <a:t>* </a:t>
            </a:r>
            <a:r>
              <a:rPr lang="ru-RU" sz="1200" i="1" dirty="0" err="1"/>
              <a:t>cfg</a:t>
            </a:r>
            <a:r>
              <a:rPr lang="ru-RU" sz="1200" i="1" dirty="0"/>
              <a:t>;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85041C3-CC58-4D49-99B4-896A67C87593}"/>
              </a:ext>
            </a:extLst>
          </p:cNvPr>
          <p:cNvSpPr txBox="1"/>
          <p:nvPr/>
        </p:nvSpPr>
        <p:spPr>
          <a:xfrm>
            <a:off x="6498064" y="3935757"/>
            <a:ext cx="16581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/>
            </a:lvl1pPr>
          </a:lstStyle>
          <a:p>
            <a:r>
              <a:rPr lang="ru-RU" i="1" dirty="0" err="1"/>
              <a:t>ZMA_cfg_t</a:t>
            </a:r>
            <a:r>
              <a:rPr lang="ru-RU" i="1" dirty="0"/>
              <a:t> </a:t>
            </a:r>
            <a:r>
              <a:rPr lang="ru-RU" i="1" dirty="0" err="1"/>
              <a:t>cfg</a:t>
            </a:r>
            <a:r>
              <a:rPr lang="ru-RU" dirty="0"/>
              <a:t>;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CA8CEBF-2C53-422E-ABDA-DFF245BB5364}"/>
              </a:ext>
            </a:extLst>
          </p:cNvPr>
          <p:cNvSpPr txBox="1"/>
          <p:nvPr/>
        </p:nvSpPr>
        <p:spPr>
          <a:xfrm>
            <a:off x="3704824" y="3863821"/>
            <a:ext cx="2131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 err="1"/>
              <a:t>DMC_cfg_t</a:t>
            </a:r>
            <a:r>
              <a:rPr lang="ru-RU" sz="1200" i="1" dirty="0"/>
              <a:t> </a:t>
            </a:r>
            <a:r>
              <a:rPr lang="ru-RU" sz="1200" i="1" dirty="0" err="1"/>
              <a:t>cfg</a:t>
            </a:r>
            <a:r>
              <a:rPr lang="ru-RU" sz="1200" i="1" dirty="0"/>
              <a:t>;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738B502-EAAF-4E6B-B815-922551772101}"/>
              </a:ext>
            </a:extLst>
          </p:cNvPr>
          <p:cNvSpPr txBox="1"/>
          <p:nvPr/>
        </p:nvSpPr>
        <p:spPr>
          <a:xfrm>
            <a:off x="2398297" y="2261905"/>
            <a:ext cx="5023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  <a:r>
              <a:rPr lang="ru-RU" sz="1200" i="1" dirty="0" err="1"/>
              <a:t>MotorSetting_t</a:t>
            </a:r>
            <a:r>
              <a:rPr lang="ru-RU" sz="1200" i="1" dirty="0"/>
              <a:t>* </a:t>
            </a:r>
            <a:r>
              <a:rPr lang="ru-RU" sz="1200" i="1" dirty="0" err="1"/>
              <a:t>MotorThis</a:t>
            </a:r>
            <a:r>
              <a:rPr lang="ru-RU" sz="1200" i="1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50977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0D2F702D-3785-45F9-AB39-B8BE45B585BD}"/>
              </a:ext>
            </a:extLst>
          </p:cNvPr>
          <p:cNvCxnSpPr>
            <a:cxnSpLocks/>
          </p:cNvCxnSpPr>
          <p:nvPr/>
        </p:nvCxnSpPr>
        <p:spPr>
          <a:xfrm rot="10800000">
            <a:off x="3029436" y="4005756"/>
            <a:ext cx="5763130" cy="3164306"/>
          </a:xfrm>
          <a:prstGeom prst="curvedConnector3">
            <a:avLst>
              <a:gd name="adj1" fmla="val 50000"/>
            </a:avLst>
          </a:prstGeom>
          <a:ln w="254000" cap="sq">
            <a:gradFill>
              <a:gsLst>
                <a:gs pos="44000">
                  <a:srgbClr val="E8EDF8"/>
                </a:gs>
                <a:gs pos="100000">
                  <a:srgbClr val="CAD7EE"/>
                </a:gs>
              </a:gsLst>
              <a:lin ang="600000" scaled="0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38B3DE-79AC-4C35-802B-C766592C026E}"/>
              </a:ext>
            </a:extLst>
          </p:cNvPr>
          <p:cNvSpPr/>
          <p:nvPr/>
        </p:nvSpPr>
        <p:spPr>
          <a:xfrm>
            <a:off x="262633" y="-119052"/>
            <a:ext cx="83650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b="1" dirty="0">
                <a:ea typeface="Tahoma" panose="020B0604030504040204" pitchFamily="34" charset="0"/>
                <a:cs typeface="Tahoma" panose="020B0604030504040204" pitchFamily="34" charset="0"/>
              </a:rPr>
              <a:t>Передача параметров с внешним миром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6644134-30B4-4D4F-91D9-809681CE6A86}"/>
              </a:ext>
            </a:extLst>
          </p:cNvPr>
          <p:cNvSpPr/>
          <p:nvPr/>
        </p:nvSpPr>
        <p:spPr>
          <a:xfrm>
            <a:off x="4423866" y="310896"/>
            <a:ext cx="2162703" cy="465734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B6D02449-1F5F-4766-8018-1E86569F3807}"/>
              </a:ext>
            </a:extLst>
          </p:cNvPr>
          <p:cNvGrpSpPr/>
          <p:nvPr/>
        </p:nvGrpSpPr>
        <p:grpSpPr>
          <a:xfrm>
            <a:off x="4670634" y="1743078"/>
            <a:ext cx="1351099" cy="973923"/>
            <a:chOff x="741926" y="3382900"/>
            <a:chExt cx="7931110" cy="3615820"/>
          </a:xfrm>
        </p:grpSpPr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F31E045E-C630-45AB-9E41-7AFE0C6529C4}"/>
                </a:ext>
              </a:extLst>
            </p:cNvPr>
            <p:cNvSpPr/>
            <p:nvPr/>
          </p:nvSpPr>
          <p:spPr>
            <a:xfrm>
              <a:off x="741926" y="3455547"/>
              <a:ext cx="7931110" cy="354317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ru-RU" sz="900" dirty="0"/>
            </a:p>
          </p:txBody>
        </p: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4BA44B8E-6CBC-4391-8966-9261E4A31438}"/>
                </a:ext>
              </a:extLst>
            </p:cNvPr>
            <p:cNvCxnSpPr/>
            <p:nvPr/>
          </p:nvCxnSpPr>
          <p:spPr bwMode="auto">
            <a:xfrm flipH="1">
              <a:off x="4166393" y="3382900"/>
              <a:ext cx="96960" cy="254158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F0D5A282-C48F-43BA-B0FD-872C15CDA5B3}"/>
              </a:ext>
            </a:extLst>
          </p:cNvPr>
          <p:cNvGrpSpPr/>
          <p:nvPr/>
        </p:nvGrpSpPr>
        <p:grpSpPr>
          <a:xfrm>
            <a:off x="4720198" y="747686"/>
            <a:ext cx="3092311" cy="849429"/>
            <a:chOff x="-10835919" y="1923712"/>
            <a:chExt cx="18152223" cy="3543177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2A937F8E-9A2B-4825-8EF5-209E31386CC7}"/>
                </a:ext>
              </a:extLst>
            </p:cNvPr>
            <p:cNvSpPr/>
            <p:nvPr/>
          </p:nvSpPr>
          <p:spPr>
            <a:xfrm>
              <a:off x="-10835919" y="1923712"/>
              <a:ext cx="7931110" cy="354317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ru-RU" sz="900" dirty="0"/>
            </a:p>
          </p:txBody>
        </p: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32F4BC60-4DDA-473F-ADD9-8B67512B5CAF}"/>
                </a:ext>
              </a:extLst>
            </p:cNvPr>
            <p:cNvCxnSpPr/>
            <p:nvPr/>
          </p:nvCxnSpPr>
          <p:spPr bwMode="auto">
            <a:xfrm flipH="1">
              <a:off x="4166393" y="3382900"/>
              <a:ext cx="96960" cy="25415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604E45B5-B37A-4DD3-9B3A-BDB500035648}"/>
                </a:ext>
              </a:extLst>
            </p:cNvPr>
            <p:cNvCxnSpPr/>
            <p:nvPr/>
          </p:nvCxnSpPr>
          <p:spPr bwMode="auto">
            <a:xfrm>
              <a:off x="6618360" y="3080067"/>
              <a:ext cx="697944" cy="1172397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119996-6F43-47EA-A379-B4C6222D0917}"/>
              </a:ext>
            </a:extLst>
          </p:cNvPr>
          <p:cNvSpPr txBox="1"/>
          <p:nvPr/>
        </p:nvSpPr>
        <p:spPr>
          <a:xfrm>
            <a:off x="4732960" y="1099482"/>
            <a:ext cx="1012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/>
            </a:lvl1pPr>
          </a:lstStyle>
          <a:p>
            <a:r>
              <a:rPr lang="en-US" sz="1000" dirty="0"/>
              <a:t>1.1 Param_1</a:t>
            </a:r>
          </a:p>
          <a:p>
            <a:r>
              <a:rPr lang="en-US" sz="1000" dirty="0"/>
              <a:t>1.2. Param_2</a:t>
            </a:r>
          </a:p>
          <a:p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4D8614-BE8F-411C-B69F-8C396FBA9CF9}"/>
              </a:ext>
            </a:extLst>
          </p:cNvPr>
          <p:cNvSpPr txBox="1"/>
          <p:nvPr/>
        </p:nvSpPr>
        <p:spPr>
          <a:xfrm>
            <a:off x="4806387" y="811424"/>
            <a:ext cx="1678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dirty="0" err="1"/>
              <a:t>ControlDoor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02A340-8901-4A5F-B22B-22CB256AEC5A}"/>
              </a:ext>
            </a:extLst>
          </p:cNvPr>
          <p:cNvSpPr txBox="1"/>
          <p:nvPr/>
        </p:nvSpPr>
        <p:spPr>
          <a:xfrm>
            <a:off x="4812176" y="2044811"/>
            <a:ext cx="1012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/>
            </a:lvl1pPr>
          </a:lstStyle>
          <a:p>
            <a:r>
              <a:rPr lang="en-US" sz="1000" dirty="0"/>
              <a:t>2.1 Param_1</a:t>
            </a:r>
          </a:p>
          <a:p>
            <a:r>
              <a:rPr lang="en-US" sz="1000" dirty="0"/>
              <a:t>2.2. Param_2</a:t>
            </a:r>
          </a:p>
          <a:p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C5B596-E31E-4F4A-AAB3-6FBF2CEB79FF}"/>
              </a:ext>
            </a:extLst>
          </p:cNvPr>
          <p:cNvSpPr txBox="1"/>
          <p:nvPr/>
        </p:nvSpPr>
        <p:spPr>
          <a:xfrm>
            <a:off x="4871017" y="1782365"/>
            <a:ext cx="852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Info</a:t>
            </a:r>
            <a:endParaRPr lang="en-US" sz="1400" dirty="0"/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4FBAC62D-97DC-4C8A-A0E2-11A50DCCEA7A}"/>
              </a:ext>
            </a:extLst>
          </p:cNvPr>
          <p:cNvGrpSpPr/>
          <p:nvPr/>
        </p:nvGrpSpPr>
        <p:grpSpPr>
          <a:xfrm>
            <a:off x="4741299" y="2858765"/>
            <a:ext cx="1351099" cy="973923"/>
            <a:chOff x="741926" y="3382900"/>
            <a:chExt cx="7931110" cy="3615820"/>
          </a:xfrm>
        </p:grpSpPr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62814D6D-A9C7-4D56-A390-7F84F1F9D217}"/>
                </a:ext>
              </a:extLst>
            </p:cNvPr>
            <p:cNvSpPr/>
            <p:nvPr/>
          </p:nvSpPr>
          <p:spPr>
            <a:xfrm>
              <a:off x="741926" y="3455547"/>
              <a:ext cx="7931110" cy="354317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ru-RU" sz="900" dirty="0"/>
            </a:p>
          </p:txBody>
        </p: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7062684C-D135-4DBC-9179-A83EE23955F6}"/>
                </a:ext>
              </a:extLst>
            </p:cNvPr>
            <p:cNvCxnSpPr/>
            <p:nvPr/>
          </p:nvCxnSpPr>
          <p:spPr bwMode="auto">
            <a:xfrm flipH="1">
              <a:off x="4166393" y="3382900"/>
              <a:ext cx="96960" cy="254158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200A299-7A0E-4946-96CE-9F4B7CB8A760}"/>
              </a:ext>
            </a:extLst>
          </p:cNvPr>
          <p:cNvSpPr txBox="1"/>
          <p:nvPr/>
        </p:nvSpPr>
        <p:spPr>
          <a:xfrm>
            <a:off x="4882841" y="3160498"/>
            <a:ext cx="1012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/>
            </a:lvl1pPr>
          </a:lstStyle>
          <a:p>
            <a:r>
              <a:rPr lang="en-US" sz="1000" dirty="0"/>
              <a:t>3.1 Param_1</a:t>
            </a:r>
          </a:p>
          <a:p>
            <a:r>
              <a:rPr lang="en-US" sz="1000" dirty="0"/>
              <a:t>3.2. Param_2</a:t>
            </a:r>
          </a:p>
          <a:p>
            <a:endParaRPr lang="ru-R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A2DCB8-D0CB-4216-9F2B-251C0829B4AF}"/>
              </a:ext>
            </a:extLst>
          </p:cNvPr>
          <p:cNvSpPr txBox="1"/>
          <p:nvPr/>
        </p:nvSpPr>
        <p:spPr>
          <a:xfrm>
            <a:off x="4775876" y="2934666"/>
            <a:ext cx="1351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SettingDoor</a:t>
            </a:r>
            <a:endParaRPr lang="en-US" sz="1400" dirty="0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73BD4478-9025-4B3A-8302-4AE91C64E475}"/>
              </a:ext>
            </a:extLst>
          </p:cNvPr>
          <p:cNvGrpSpPr/>
          <p:nvPr/>
        </p:nvGrpSpPr>
        <p:grpSpPr>
          <a:xfrm>
            <a:off x="4782849" y="3913502"/>
            <a:ext cx="1351099" cy="973923"/>
            <a:chOff x="741926" y="3382900"/>
            <a:chExt cx="7931110" cy="3615820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818E3E24-D726-48F1-8C63-CDE402B012EE}"/>
                </a:ext>
              </a:extLst>
            </p:cNvPr>
            <p:cNvSpPr/>
            <p:nvPr/>
          </p:nvSpPr>
          <p:spPr>
            <a:xfrm>
              <a:off x="741926" y="3455547"/>
              <a:ext cx="7931110" cy="3543173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ru-RU" sz="900" dirty="0"/>
            </a:p>
          </p:txBody>
        </p: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CC1298D2-F9AD-451B-BE8B-56BD2B910282}"/>
                </a:ext>
              </a:extLst>
            </p:cNvPr>
            <p:cNvCxnSpPr/>
            <p:nvPr/>
          </p:nvCxnSpPr>
          <p:spPr bwMode="auto">
            <a:xfrm flipH="1">
              <a:off x="4166393" y="3382900"/>
              <a:ext cx="96960" cy="254158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26D50BF-165B-4002-A7A5-E66CFD4AAE31}"/>
              </a:ext>
            </a:extLst>
          </p:cNvPr>
          <p:cNvSpPr txBox="1"/>
          <p:nvPr/>
        </p:nvSpPr>
        <p:spPr>
          <a:xfrm>
            <a:off x="4903616" y="4200926"/>
            <a:ext cx="1012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/>
            </a:lvl1pPr>
          </a:lstStyle>
          <a:p>
            <a:r>
              <a:rPr lang="en-US" sz="1000" dirty="0"/>
              <a:t>4.1 Param_1</a:t>
            </a:r>
          </a:p>
          <a:p>
            <a:r>
              <a:rPr lang="en-US" sz="1000" dirty="0"/>
              <a:t>4.2. Param_2</a:t>
            </a:r>
          </a:p>
          <a:p>
            <a:endParaRPr lang="ru-R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EB004C-E709-4331-BEDD-636D987A1492}"/>
              </a:ext>
            </a:extLst>
          </p:cNvPr>
          <p:cNvSpPr txBox="1"/>
          <p:nvPr/>
        </p:nvSpPr>
        <p:spPr>
          <a:xfrm>
            <a:off x="4796651" y="3975094"/>
            <a:ext cx="1351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Cmd</a:t>
            </a:r>
            <a:endParaRPr lang="en-US" sz="1400" dirty="0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AED219E-02E0-45A4-B58F-D712ED66C34D}"/>
              </a:ext>
            </a:extLst>
          </p:cNvPr>
          <p:cNvGrpSpPr/>
          <p:nvPr/>
        </p:nvGrpSpPr>
        <p:grpSpPr>
          <a:xfrm>
            <a:off x="188842" y="529991"/>
            <a:ext cx="2524777" cy="761033"/>
            <a:chOff x="741926" y="3080067"/>
            <a:chExt cx="7931110" cy="3918653"/>
          </a:xfrm>
        </p:grpSpPr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C9D24343-939D-4E8E-827C-FB3B82BE3F95}"/>
                </a:ext>
              </a:extLst>
            </p:cNvPr>
            <p:cNvSpPr/>
            <p:nvPr/>
          </p:nvSpPr>
          <p:spPr>
            <a:xfrm>
              <a:off x="741926" y="3455547"/>
              <a:ext cx="7931110" cy="3543173"/>
            </a:xfrm>
            <a:prstGeom prst="rect">
              <a:avLst/>
            </a:prstGeom>
            <a:solidFill>
              <a:srgbClr val="DEEBF7"/>
            </a:solidFill>
            <a:ln w="34925">
              <a:solidFill>
                <a:srgbClr val="5B9BD5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ru-RU" sz="900" dirty="0"/>
            </a:p>
          </p:txBody>
        </p: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92A3CD03-3AD5-4262-B63A-4733FF84FF0C}"/>
                </a:ext>
              </a:extLst>
            </p:cNvPr>
            <p:cNvCxnSpPr/>
            <p:nvPr/>
          </p:nvCxnSpPr>
          <p:spPr bwMode="auto">
            <a:xfrm flipH="1">
              <a:off x="4166393" y="3382900"/>
              <a:ext cx="96960" cy="25415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B0164A16-15F9-41DB-8E41-3D50E72B3FA8}"/>
                </a:ext>
              </a:extLst>
            </p:cNvPr>
            <p:cNvCxnSpPr/>
            <p:nvPr/>
          </p:nvCxnSpPr>
          <p:spPr bwMode="auto">
            <a:xfrm>
              <a:off x="6618360" y="3080067"/>
              <a:ext cx="697944" cy="1172397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9B54A5-A365-428B-A34E-B41B21148227}"/>
              </a:ext>
            </a:extLst>
          </p:cNvPr>
          <p:cNvSpPr txBox="1"/>
          <p:nvPr/>
        </p:nvSpPr>
        <p:spPr>
          <a:xfrm>
            <a:off x="-117740" y="800878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500" dirty="0"/>
              <a:t>Motor Control (MC)</a:t>
            </a:r>
            <a:endParaRPr lang="ru-RU" sz="1500" dirty="0"/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8343501-3519-434B-91A8-32140A2F3CF9}"/>
              </a:ext>
            </a:extLst>
          </p:cNvPr>
          <p:cNvGrpSpPr/>
          <p:nvPr/>
        </p:nvGrpSpPr>
        <p:grpSpPr>
          <a:xfrm>
            <a:off x="182744" y="2434069"/>
            <a:ext cx="2524777" cy="1055491"/>
            <a:chOff x="741926" y="3080067"/>
            <a:chExt cx="7931110" cy="3918653"/>
          </a:xfrm>
        </p:grpSpPr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57AE53E5-368F-4FD3-8D89-35B8AE2DDA4C}"/>
                </a:ext>
              </a:extLst>
            </p:cNvPr>
            <p:cNvSpPr/>
            <p:nvPr/>
          </p:nvSpPr>
          <p:spPr>
            <a:xfrm>
              <a:off x="741926" y="3455547"/>
              <a:ext cx="7931110" cy="3543173"/>
            </a:xfrm>
            <a:prstGeom prst="rect">
              <a:avLst/>
            </a:prstGeom>
            <a:solidFill>
              <a:srgbClr val="E0C1F7"/>
            </a:solidFill>
            <a:ln w="34925">
              <a:solidFill>
                <a:srgbClr val="7030A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ru-RU" sz="900" dirty="0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320474CB-D2A0-4AE5-BFF1-65D8A37AD26E}"/>
                </a:ext>
              </a:extLst>
            </p:cNvPr>
            <p:cNvCxnSpPr/>
            <p:nvPr/>
          </p:nvCxnSpPr>
          <p:spPr bwMode="auto">
            <a:xfrm flipH="1">
              <a:off x="4166393" y="3382900"/>
              <a:ext cx="96960" cy="25415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A79B070F-3F8F-47C2-8B22-011B2475D57E}"/>
                </a:ext>
              </a:extLst>
            </p:cNvPr>
            <p:cNvCxnSpPr/>
            <p:nvPr/>
          </p:nvCxnSpPr>
          <p:spPr bwMode="auto">
            <a:xfrm>
              <a:off x="6618360" y="3080067"/>
              <a:ext cx="697944" cy="1172397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DAE512F-A9BE-4B28-BEE6-4180202CB153}"/>
              </a:ext>
            </a:extLst>
          </p:cNvPr>
          <p:cNvSpPr txBox="1"/>
          <p:nvPr/>
        </p:nvSpPr>
        <p:spPr>
          <a:xfrm>
            <a:off x="-147735" y="2697775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500" dirty="0"/>
              <a:t>Door Motor Control (DMC)</a:t>
            </a:r>
            <a:endParaRPr lang="ru-RU" sz="1500" dirty="0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096AC3D4-B703-48B1-96A8-B08CE2B824A8}"/>
              </a:ext>
            </a:extLst>
          </p:cNvPr>
          <p:cNvSpPr/>
          <p:nvPr/>
        </p:nvSpPr>
        <p:spPr>
          <a:xfrm>
            <a:off x="161764" y="1416232"/>
            <a:ext cx="2520000" cy="97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4925">
            <a:solidFill>
              <a:schemeClr val="accent6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sz="9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3A0744-AB7C-4AE8-B551-A5E26BAC437F}"/>
              </a:ext>
            </a:extLst>
          </p:cNvPr>
          <p:cNvSpPr txBox="1"/>
          <p:nvPr/>
        </p:nvSpPr>
        <p:spPr>
          <a:xfrm>
            <a:off x="220087" y="1576783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Motor Alignment (ZMA)</a:t>
            </a:r>
            <a:endParaRPr lang="ru-RU" dirty="0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47759378-829A-4951-8831-4D0B83DB03DA}"/>
              </a:ext>
            </a:extLst>
          </p:cNvPr>
          <p:cNvSpPr/>
          <p:nvPr/>
        </p:nvSpPr>
        <p:spPr>
          <a:xfrm>
            <a:off x="182744" y="3603215"/>
            <a:ext cx="2524777" cy="95435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ru-RU" sz="9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3F15DCD-A991-4B4E-A36C-2284C6852332}"/>
              </a:ext>
            </a:extLst>
          </p:cNvPr>
          <p:cNvSpPr txBox="1"/>
          <p:nvPr/>
        </p:nvSpPr>
        <p:spPr>
          <a:xfrm>
            <a:off x="-117740" y="3783145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500" dirty="0"/>
              <a:t>Setting</a:t>
            </a:r>
            <a:endParaRPr lang="ru-RU" sz="15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B6E299-714F-4A38-B76D-6171F1AF13D1}"/>
              </a:ext>
            </a:extLst>
          </p:cNvPr>
          <p:cNvSpPr txBox="1"/>
          <p:nvPr/>
        </p:nvSpPr>
        <p:spPr>
          <a:xfrm>
            <a:off x="3799903" y="427970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500" dirty="0"/>
              <a:t>External</a:t>
            </a:r>
            <a:r>
              <a:rPr lang="ru-RU" sz="1500" dirty="0"/>
              <a:t> </a:t>
            </a:r>
            <a:r>
              <a:rPr lang="en-US" sz="1500" dirty="0"/>
              <a:t>array</a:t>
            </a:r>
            <a:endParaRPr lang="ru-RU" sz="15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406AC75-42BD-46F6-8A35-2E0707D9406D}"/>
              </a:ext>
            </a:extLst>
          </p:cNvPr>
          <p:cNvSpPr/>
          <p:nvPr/>
        </p:nvSpPr>
        <p:spPr>
          <a:xfrm>
            <a:off x="3174587" y="458742"/>
            <a:ext cx="699188" cy="41297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E4A3381-3710-4F4E-97B0-7B55F50E4AE4}"/>
              </a:ext>
            </a:extLst>
          </p:cNvPr>
          <p:cNvSpPr txBox="1"/>
          <p:nvPr/>
        </p:nvSpPr>
        <p:spPr>
          <a:xfrm>
            <a:off x="3174587" y="539923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</a:t>
            </a:r>
            <a:endParaRPr lang="ru-RU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D42F45C-341A-47A1-9F7D-1759B6812047}"/>
              </a:ext>
            </a:extLst>
          </p:cNvPr>
          <p:cNvCxnSpPr>
            <a:cxnSpLocks/>
          </p:cNvCxnSpPr>
          <p:nvPr/>
        </p:nvCxnSpPr>
        <p:spPr>
          <a:xfrm>
            <a:off x="2784797" y="2239823"/>
            <a:ext cx="389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A3F625F-798D-455E-84AB-4000B96E7818}"/>
              </a:ext>
            </a:extLst>
          </p:cNvPr>
          <p:cNvCxnSpPr>
            <a:cxnSpLocks/>
          </p:cNvCxnSpPr>
          <p:nvPr/>
        </p:nvCxnSpPr>
        <p:spPr>
          <a:xfrm flipH="1" flipV="1">
            <a:off x="2780530" y="2509541"/>
            <a:ext cx="324595" cy="47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E23AFD49-F21C-4393-8FF8-B722951AD256}"/>
              </a:ext>
            </a:extLst>
          </p:cNvPr>
          <p:cNvCxnSpPr>
            <a:cxnSpLocks/>
          </p:cNvCxnSpPr>
          <p:nvPr/>
        </p:nvCxnSpPr>
        <p:spPr>
          <a:xfrm>
            <a:off x="3967510" y="2305133"/>
            <a:ext cx="389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D0396A4E-73DA-4BED-A840-29B218652E6E}"/>
              </a:ext>
            </a:extLst>
          </p:cNvPr>
          <p:cNvCxnSpPr>
            <a:cxnSpLocks/>
          </p:cNvCxnSpPr>
          <p:nvPr/>
        </p:nvCxnSpPr>
        <p:spPr>
          <a:xfrm flipH="1" flipV="1">
            <a:off x="3963243" y="2574851"/>
            <a:ext cx="324595" cy="47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DB89B829-A383-4D93-917C-24C5F9C056DF}"/>
              </a:ext>
            </a:extLst>
          </p:cNvPr>
          <p:cNvSpPr/>
          <p:nvPr/>
        </p:nvSpPr>
        <p:spPr>
          <a:xfrm>
            <a:off x="7528925" y="353568"/>
            <a:ext cx="1247122" cy="4657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C563830-9356-4339-B067-CB1BB5437E7E}"/>
              </a:ext>
            </a:extLst>
          </p:cNvPr>
          <p:cNvSpPr txBox="1"/>
          <p:nvPr/>
        </p:nvSpPr>
        <p:spPr>
          <a:xfrm>
            <a:off x="6603830" y="548079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ru-RU" sz="1500" dirty="0"/>
              <a:t>С</a:t>
            </a:r>
            <a:r>
              <a:rPr lang="en-US" sz="1500" dirty="0" err="1"/>
              <a:t>ontrol</a:t>
            </a:r>
            <a:r>
              <a:rPr lang="en-US" sz="1500" dirty="0"/>
              <a:t> panel</a:t>
            </a:r>
            <a:endParaRPr lang="ru-RU" sz="1500" dirty="0"/>
          </a:p>
        </p:txBody>
      </p:sp>
      <p:cxnSp>
        <p:nvCxnSpPr>
          <p:cNvPr id="103" name="Прямая со стрелкой 102">
            <a:extLst>
              <a:ext uri="{FF2B5EF4-FFF2-40B4-BE49-F238E27FC236}">
                <a16:creationId xmlns:a16="http://schemas.microsoft.com/office/drawing/2014/main" id="{58C05DBD-B97B-4001-BEBF-7697C458FC46}"/>
              </a:ext>
            </a:extLst>
          </p:cNvPr>
          <p:cNvCxnSpPr>
            <a:cxnSpLocks/>
          </p:cNvCxnSpPr>
          <p:nvPr/>
        </p:nvCxnSpPr>
        <p:spPr>
          <a:xfrm>
            <a:off x="6894377" y="3342708"/>
            <a:ext cx="389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id="{00864681-B81B-4339-AC1E-27A3C01BC63A}"/>
              </a:ext>
            </a:extLst>
          </p:cNvPr>
          <p:cNvCxnSpPr>
            <a:cxnSpLocks/>
          </p:cNvCxnSpPr>
          <p:nvPr/>
        </p:nvCxnSpPr>
        <p:spPr>
          <a:xfrm flipH="1" flipV="1">
            <a:off x="6872826" y="2140370"/>
            <a:ext cx="324595" cy="47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63B2880-E98E-4A57-BF13-A3849BC0DB03}"/>
              </a:ext>
            </a:extLst>
          </p:cNvPr>
          <p:cNvSpPr txBox="1"/>
          <p:nvPr/>
        </p:nvSpPr>
        <p:spPr>
          <a:xfrm>
            <a:off x="5472200" y="577489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500" dirty="0"/>
              <a:t>CAN</a:t>
            </a:r>
            <a:endParaRPr lang="ru-RU" sz="15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F6CAF3E-0FA2-4BB9-9216-2954D9C4615A}"/>
              </a:ext>
            </a:extLst>
          </p:cNvPr>
          <p:cNvSpPr txBox="1"/>
          <p:nvPr/>
        </p:nvSpPr>
        <p:spPr>
          <a:xfrm>
            <a:off x="5472199" y="1771391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ru-RU" sz="1500" dirty="0"/>
              <a:t>Запрос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0AE4B2D-F814-4649-9FE6-8FC30C473C64}"/>
              </a:ext>
            </a:extLst>
          </p:cNvPr>
          <p:cNvSpPr txBox="1"/>
          <p:nvPr/>
        </p:nvSpPr>
        <p:spPr>
          <a:xfrm>
            <a:off x="5500461" y="2979447"/>
            <a:ext cx="3094815" cy="223907"/>
          </a:xfrm>
          <a:prstGeom prst="rect">
            <a:avLst/>
          </a:prstGeom>
          <a:noFill/>
        </p:spPr>
        <p:txBody>
          <a:bodyPr wrap="square" lIns="0" tIns="27432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ru-RU" sz="1500" dirty="0"/>
              <a:t>Ответ</a:t>
            </a:r>
          </a:p>
        </p:txBody>
      </p:sp>
    </p:spTree>
    <p:extLst>
      <p:ext uri="{BB962C8B-B14F-4D97-AF65-F5344CB8AC3E}">
        <p14:creationId xmlns:p14="http://schemas.microsoft.com/office/powerpoint/2010/main" val="812996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/>
          <p:nvPr/>
        </p:nvSpPr>
        <p:spPr>
          <a:xfrm>
            <a:off x="370910" y="475128"/>
            <a:ext cx="4795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>
                <a:solidFill>
                  <a:srgbClr val="1E3763"/>
                </a:solidFill>
              </a:rPr>
              <a:t>Преимущества и недостатки векторного управления</a:t>
            </a:r>
            <a:endParaRPr sz="2400" b="1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370899" y="1660700"/>
            <a:ext cx="4204200" cy="26091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+"/>
            </a:pPr>
            <a:r>
              <a:rPr lang="ru-RU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повышенная точность и широкий диапазон </a:t>
            </a:r>
            <a:r>
              <a:rPr lang="ru-RU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регулирования скорости</a:t>
            </a:r>
            <a:r>
              <a:rPr lang="ru-RU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+"/>
            </a:pPr>
            <a:r>
              <a:rPr lang="ru-RU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плавное регулирование скорости вращения двигателя во всем диапазоне частот;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+"/>
            </a:pPr>
            <a:r>
              <a:rPr lang="ru-RU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возможность удержания </a:t>
            </a:r>
            <a:r>
              <a:rPr lang="ru-RU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постоянства скорости</a:t>
            </a:r>
            <a:r>
              <a:rPr lang="ru-RU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при изменении нагрузки электропривода;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+"/>
            </a:pPr>
            <a:r>
              <a:rPr lang="ru-RU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уменьшение потерь при переходных процессах в приводе (в связи с этим увеличенный КПД двигателя).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1"/>
          <p:cNvSpPr/>
          <p:nvPr/>
        </p:nvSpPr>
        <p:spPr>
          <a:xfrm>
            <a:off x="4838375" y="1656075"/>
            <a:ext cx="3439200" cy="260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Char char="-"/>
            </a:pPr>
            <a:r>
              <a:rPr lang="ru-RU" sz="1500">
                <a:solidFill>
                  <a:srgbClr val="1E3763"/>
                </a:solidFill>
              </a:rPr>
              <a:t>Большее количество датчиков;</a:t>
            </a:r>
            <a:endParaRPr sz="1500">
              <a:solidFill>
                <a:srgbClr val="1E376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Char char="-"/>
            </a:pPr>
            <a:r>
              <a:rPr lang="ru-RU" sz="1500">
                <a:solidFill>
                  <a:srgbClr val="1E3763"/>
                </a:solidFill>
              </a:rPr>
              <a:t>Сложность алгоритма;</a:t>
            </a:r>
            <a:endParaRPr sz="1500">
              <a:solidFill>
                <a:srgbClr val="1E376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Char char="-"/>
            </a:pPr>
            <a:r>
              <a:rPr lang="ru-RU" sz="1500">
                <a:solidFill>
                  <a:srgbClr val="1E3763"/>
                </a:solidFill>
              </a:rPr>
              <a:t>Высокая вычислительная сложность;</a:t>
            </a:r>
            <a:endParaRPr sz="1500">
              <a:solidFill>
                <a:srgbClr val="1E376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Char char="-"/>
            </a:pPr>
            <a:r>
              <a:rPr lang="ru-RU" sz="1500">
                <a:solidFill>
                  <a:srgbClr val="1E3763"/>
                </a:solidFill>
              </a:rPr>
              <a:t>Использование высокопроизводительного микроконтроллера.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1"/>
          <p:cNvSpPr/>
          <p:nvPr/>
        </p:nvSpPr>
        <p:spPr>
          <a:xfrm rot="-5400000">
            <a:off x="6244205" y="2236763"/>
            <a:ext cx="5143500" cy="656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21"/>
          <p:cNvPicPr preferRelativeResize="0"/>
          <p:nvPr/>
        </p:nvPicPr>
        <p:blipFill rotWithShape="1">
          <a:blip r:embed="rId3">
            <a:alphaModFix/>
          </a:blip>
          <a:srcRect l="34546" r="36715" b="11095"/>
          <a:stretch/>
        </p:blipFill>
        <p:spPr>
          <a:xfrm>
            <a:off x="8657759" y="2209568"/>
            <a:ext cx="316392" cy="55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 rot="-5400000">
            <a:off x="6244192" y="2256638"/>
            <a:ext cx="5143500" cy="656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 rot="-1722118">
            <a:off x="3867926" y="460602"/>
            <a:ext cx="4834463" cy="497190"/>
          </a:xfrm>
          <a:custGeom>
            <a:avLst/>
            <a:gdLst/>
            <a:ahLst/>
            <a:cxnLst/>
            <a:rect l="l" t="t" r="r" b="b"/>
            <a:pathLst>
              <a:path w="4541418" h="467052" extrusionOk="0">
                <a:moveTo>
                  <a:pt x="193749" y="0"/>
                </a:moveTo>
                <a:lnTo>
                  <a:pt x="4541418" y="146874"/>
                </a:lnTo>
                <a:lnTo>
                  <a:pt x="4541418" y="467052"/>
                </a:lnTo>
                <a:lnTo>
                  <a:pt x="0" y="288987"/>
                </a:lnTo>
                <a:lnTo>
                  <a:pt x="193749" y="0"/>
                </a:lnTo>
                <a:close/>
              </a:path>
            </a:pathLst>
          </a:cu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 rot="-1720500">
            <a:off x="-2396277" y="5605737"/>
            <a:ext cx="4826859" cy="496408"/>
          </a:xfrm>
          <a:custGeom>
            <a:avLst/>
            <a:gdLst/>
            <a:ahLst/>
            <a:cxnLst/>
            <a:rect l="l" t="t" r="r" b="b"/>
            <a:pathLst>
              <a:path w="4541418" h="467052" extrusionOk="0">
                <a:moveTo>
                  <a:pt x="193749" y="0"/>
                </a:moveTo>
                <a:lnTo>
                  <a:pt x="4541418" y="146874"/>
                </a:lnTo>
                <a:lnTo>
                  <a:pt x="4541418" y="467052"/>
                </a:lnTo>
                <a:lnTo>
                  <a:pt x="0" y="288987"/>
                </a:lnTo>
                <a:lnTo>
                  <a:pt x="193749" y="0"/>
                </a:lnTo>
                <a:close/>
              </a:path>
            </a:pathLst>
          </a:cu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1782798" y="4231051"/>
            <a:ext cx="815700" cy="851100"/>
          </a:xfrm>
          <a:prstGeom prst="ellipse">
            <a:avLst/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200017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5858954" y="744761"/>
            <a:ext cx="2419782" cy="3679852"/>
          </a:xfrm>
          <a:prstGeom prst="roundRect">
            <a:avLst>
              <a:gd name="adj" fmla="val 12291"/>
            </a:avLst>
          </a:prstGeom>
          <a:gradFill>
            <a:gsLst>
              <a:gs pos="0">
                <a:srgbClr val="012A67"/>
              </a:gs>
              <a:gs pos="17000">
                <a:srgbClr val="012A67"/>
              </a:gs>
              <a:gs pos="93000">
                <a:srgbClr val="05222D"/>
              </a:gs>
              <a:gs pos="100000">
                <a:srgbClr val="05222D"/>
              </a:gs>
            </a:gsLst>
            <a:lin ang="5400000" scaled="0"/>
          </a:gradFill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6047170" y="2565396"/>
            <a:ext cx="2043345" cy="14369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6047172" y="843823"/>
            <a:ext cx="2043345" cy="14369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413228" y="1868218"/>
            <a:ext cx="2284582" cy="1856301"/>
          </a:xfrm>
          <a:prstGeom prst="roundRect">
            <a:avLst>
              <a:gd name="adj" fmla="val 12291"/>
            </a:avLst>
          </a:prstGeom>
          <a:gradFill>
            <a:gsLst>
              <a:gs pos="0">
                <a:srgbClr val="012A67"/>
              </a:gs>
              <a:gs pos="17000">
                <a:srgbClr val="012A67"/>
              </a:gs>
              <a:gs pos="93000">
                <a:srgbClr val="05222D"/>
              </a:gs>
              <a:gs pos="100000">
                <a:srgbClr val="05222D"/>
              </a:gs>
            </a:gsLst>
            <a:lin ang="5400000" scaled="0"/>
          </a:gradFill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096637" y="731185"/>
            <a:ext cx="2356585" cy="3679852"/>
          </a:xfrm>
          <a:prstGeom prst="roundRect">
            <a:avLst>
              <a:gd name="adj" fmla="val 12291"/>
            </a:avLst>
          </a:prstGeom>
          <a:gradFill>
            <a:gsLst>
              <a:gs pos="0">
                <a:srgbClr val="012A67"/>
              </a:gs>
              <a:gs pos="17000">
                <a:srgbClr val="012A67"/>
              </a:gs>
              <a:gs pos="93000">
                <a:srgbClr val="05222D"/>
              </a:gs>
              <a:gs pos="100000">
                <a:srgbClr val="05222D"/>
              </a:gs>
            </a:gsLst>
            <a:lin ang="5400000" scaled="0"/>
          </a:gradFill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3240906" y="850648"/>
            <a:ext cx="2043345" cy="14369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3242773" y="2554367"/>
            <a:ext cx="2043345" cy="14369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507939" y="2012597"/>
            <a:ext cx="2043345" cy="14369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204575" y="367175"/>
            <a:ext cx="33741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Состав дверного узла лифта: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l="34545" r="36717" b="11095"/>
          <a:stretch/>
        </p:blipFill>
        <p:spPr>
          <a:xfrm>
            <a:off x="8684444" y="2261938"/>
            <a:ext cx="316392" cy="55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4">
            <a:alphaModFix/>
          </a:blip>
          <a:srcRect t="24202" r="709" b="24465"/>
          <a:stretch/>
        </p:blipFill>
        <p:spPr>
          <a:xfrm>
            <a:off x="527538" y="2229512"/>
            <a:ext cx="1986900" cy="102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5">
            <a:alphaModFix/>
          </a:blip>
          <a:srcRect l="26971" t="25731" r="28420" b="22573"/>
          <a:stretch/>
        </p:blipFill>
        <p:spPr>
          <a:xfrm>
            <a:off x="3344197" y="2715917"/>
            <a:ext cx="1852839" cy="120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6">
            <a:alphaModFix/>
          </a:blip>
          <a:srcRect l="11297" t="18056" r="10940" b="17012"/>
          <a:stretch/>
        </p:blipFill>
        <p:spPr>
          <a:xfrm flipH="1">
            <a:off x="3587773" y="958836"/>
            <a:ext cx="1349609" cy="102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6077487" y="1081930"/>
            <a:ext cx="1986901" cy="90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92936" y="2671110"/>
            <a:ext cx="1808255" cy="12536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/>
        </p:nvSpPr>
        <p:spPr>
          <a:xfrm>
            <a:off x="2693439" y="2194835"/>
            <a:ext cx="538905" cy="6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0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1143714" y="3598364"/>
            <a:ext cx="815713" cy="25427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1248413" y="3593891"/>
            <a:ext cx="757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Балка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4059103" y="2194835"/>
            <a:ext cx="1032053" cy="25427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4139586" y="2183487"/>
            <a:ext cx="1057793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Двигатель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3489590" y="3898554"/>
            <a:ext cx="1603433" cy="25427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3578673" y="3894081"/>
            <a:ext cx="1565577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Блок управления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3844630" y="4262559"/>
            <a:ext cx="867693" cy="254278"/>
          </a:xfrm>
          <a:prstGeom prst="roundRect">
            <a:avLst>
              <a:gd name="adj" fmla="val 50000"/>
            </a:avLst>
          </a:prstGeom>
          <a:solidFill>
            <a:srgbClr val="4DAA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3928811" y="4258086"/>
            <a:ext cx="1565577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Привод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5441769" y="2211980"/>
            <a:ext cx="538905" cy="6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b="0" i="0" u="none" strike="noStrike" cap="none">
                <a:solidFill>
                  <a:srgbClr val="4DAAE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000" b="0" i="0" u="none" strike="noStrike" cap="none">
              <a:solidFill>
                <a:srgbClr val="4DAA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6725391" y="2203478"/>
            <a:ext cx="1161334" cy="25427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6802804" y="2192130"/>
            <a:ext cx="1057793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Фотобарьер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6285158" y="3907197"/>
            <a:ext cx="1603433" cy="25427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6374241" y="3902724"/>
            <a:ext cx="1565577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Блок управления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6285158" y="4276768"/>
            <a:ext cx="1654659" cy="254278"/>
          </a:xfrm>
          <a:prstGeom prst="roundRect">
            <a:avLst>
              <a:gd name="adj" fmla="val 50000"/>
            </a:avLst>
          </a:prstGeom>
          <a:solidFill>
            <a:srgbClr val="4DAA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6374241" y="4272295"/>
            <a:ext cx="1565577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Доп. оборудование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15"/>
          <p:cNvGraphicFramePr/>
          <p:nvPr>
            <p:extLst>
              <p:ext uri="{D42A27DB-BD31-4B8C-83A1-F6EECF244321}">
                <p14:modId xmlns:p14="http://schemas.microsoft.com/office/powerpoint/2010/main" val="897924852"/>
              </p:ext>
            </p:extLst>
          </p:nvPr>
        </p:nvGraphicFramePr>
        <p:xfrm>
          <a:off x="512448" y="1001075"/>
          <a:ext cx="7530225" cy="3749200"/>
        </p:xfrm>
        <a:graphic>
          <a:graphicData uri="http://schemas.openxmlformats.org/drawingml/2006/table">
            <a:tbl>
              <a:tblPr firstRow="1" bandRow="1">
                <a:noFill/>
                <a:tableStyleId>{0EFB5B18-6FA8-49F5-8735-10B428547D21}</a:tableStyleId>
              </a:tblPr>
              <a:tblGrid>
                <a:gridCol w="336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none" strike="noStrike" cap="none"/>
                        <a:t>Характеристики привода дверей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4DA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none" strike="noStrike" cap="none"/>
                        <a:t>Характеристики системы управления привода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4DA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none" strike="noStrike" cap="none"/>
                        <a:t>Плавность работы</a:t>
                      </a:r>
                      <a:endParaRPr/>
                    </a:p>
                  </a:txBody>
                  <a:tcPr marL="68575" marR="68575" marT="34300" marB="343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ru-RU" u="none" strike="noStrike" cap="none">
                          <a:solidFill>
                            <a:schemeClr val="dk1"/>
                          </a:solidFill>
                        </a:rPr>
                        <a:t>Плавное регулирование скорости вращения</a:t>
                      </a:r>
                      <a:endParaRPr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ru-RU" u="none" strike="noStrike" cap="none">
                          <a:solidFill>
                            <a:schemeClr val="dk1"/>
                          </a:solidFill>
                        </a:rPr>
                        <a:t>Высокая точность регулирования скорости</a:t>
                      </a:r>
                      <a:endParaRPr/>
                    </a:p>
                  </a:txBody>
                  <a:tcPr marL="68575" marR="68575" marT="34300" marB="343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none" strike="noStrike" cap="none"/>
                        <a:t>Точность закрытия/открытия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none" strike="noStrike" cap="none">
                          <a:solidFill>
                            <a:schemeClr val="dk1"/>
                          </a:solidFill>
                        </a:rPr>
                        <a:t>Высокая точность позиционирования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none" strike="noStrike" cap="none"/>
                        <a:t>Реа</a:t>
                      </a:r>
                      <a:r>
                        <a:rPr lang="ru-RU"/>
                        <a:t>кция</a:t>
                      </a:r>
                      <a:r>
                        <a:rPr lang="ru-RU" u="none" strike="noStrike" cap="none"/>
                        <a:t> на препятствия</a:t>
                      </a:r>
                      <a:endParaRPr/>
                    </a:p>
                  </a:txBody>
                  <a:tcPr marL="68575" marR="68575" marT="34300" marB="34300"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none" strike="noStrike" cap="none" dirty="0">
                          <a:solidFill>
                            <a:schemeClr val="dk1"/>
                          </a:solidFill>
                        </a:rPr>
                        <a:t>Высокая точность</a:t>
                      </a:r>
                      <a:r>
                        <a:rPr lang="ru-RU" u="none" strike="noStrike" cap="none" dirty="0"/>
                        <a:t> регулирование моментом</a:t>
                      </a:r>
                      <a:endParaRPr dirty="0"/>
                    </a:p>
                  </a:txBody>
                  <a:tcPr marL="68575" marR="68575" marT="34300" marB="343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З</a:t>
                      </a:r>
                      <a:r>
                        <a:rPr lang="ru-RU" u="none" strike="noStrike" cap="none"/>
                        <a:t>акрыт</a:t>
                      </a:r>
                      <a:r>
                        <a:rPr lang="ru-RU"/>
                        <a:t>ое состояние</a:t>
                      </a:r>
                      <a:r>
                        <a:rPr lang="ru-RU" u="none" strike="noStrike" cap="none"/>
                        <a:t> в определенных режимах</a:t>
                      </a:r>
                      <a:endParaRPr/>
                    </a:p>
                  </a:txBody>
                  <a:tcPr marL="68575" marR="68575" marT="34300" marB="34300"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none" strike="noStrike" cap="none"/>
                        <a:t>Универсаль</a:t>
                      </a:r>
                      <a:r>
                        <a:rPr lang="ru-RU"/>
                        <a:t>ность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ru-RU" u="none" strike="noStrike" cap="none" dirty="0"/>
                        <a:t>Работ</a:t>
                      </a:r>
                      <a:r>
                        <a:rPr lang="ru-RU" dirty="0"/>
                        <a:t>а</a:t>
                      </a:r>
                      <a:r>
                        <a:rPr lang="ru-RU" u="none" strike="noStrike" cap="none" dirty="0"/>
                        <a:t> с разными моделями двигателями</a:t>
                      </a:r>
                      <a:endParaRPr dirty="0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ru-RU" dirty="0"/>
                        <a:t>Работа с р</a:t>
                      </a:r>
                      <a:r>
                        <a:rPr lang="ru-RU" u="none" strike="noStrike" cap="none" dirty="0"/>
                        <a:t>азными интерфейсами связи с СУЛ</a:t>
                      </a:r>
                      <a:endParaRPr dirty="0"/>
                    </a:p>
                  </a:txBody>
                  <a:tcPr marL="68575" marR="68575" marT="34300" marB="34300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/>
                        <a:t>Простота настройки</a:t>
                      </a:r>
                      <a:endParaRPr/>
                    </a:p>
                  </a:txBody>
                  <a:tcPr marL="68575" marR="68575" marT="34300" marB="343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u="none" strike="noStrike" cap="none"/>
                        <a:t>Автоматическая настройка параметров системы</a:t>
                      </a:r>
                      <a:endParaRPr/>
                    </a:p>
                  </a:txBody>
                  <a:tcPr marL="68575" marR="68575" marT="34300" marB="343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u="none" strike="noStrike" cap="none"/>
                        <a:t>Безопасн</a:t>
                      </a:r>
                      <a:r>
                        <a:rPr lang="ru-RU"/>
                        <a:t>ость</a:t>
                      </a:r>
                      <a:endParaRPr/>
                    </a:p>
                  </a:txBody>
                  <a:tcPr marL="68575" marR="68575" marT="34300" marB="3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none" strike="noStrike" cap="none" dirty="0"/>
                        <a:t>Обработка нештатных ситуаций</a:t>
                      </a:r>
                      <a:endParaRPr u="none" strike="noStrike" cap="none" dirty="0"/>
                    </a:p>
                  </a:txBody>
                  <a:tcPr marL="68575" marR="68575" marT="34300" marB="34300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1" name="Google Shape;141;p15"/>
          <p:cNvSpPr/>
          <p:nvPr/>
        </p:nvSpPr>
        <p:spPr>
          <a:xfrm rot="-5400000">
            <a:off x="6252955" y="2243688"/>
            <a:ext cx="5143500" cy="656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l="34547" r="36713" b="11095"/>
          <a:stretch/>
        </p:blipFill>
        <p:spPr>
          <a:xfrm>
            <a:off x="8666509" y="2296468"/>
            <a:ext cx="316392" cy="55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/>
          <p:nvPr/>
        </p:nvSpPr>
        <p:spPr>
          <a:xfrm>
            <a:off x="436701" y="278950"/>
            <a:ext cx="7752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>
                <a:solidFill>
                  <a:srgbClr val="002060"/>
                </a:solidFill>
              </a:rPr>
              <a:t>Привод и система управления приводом</a:t>
            </a: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 rot="-5400000">
            <a:off x="6244205" y="2243700"/>
            <a:ext cx="5143500" cy="656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6"/>
          <p:cNvSpPr/>
          <p:nvPr/>
        </p:nvSpPr>
        <p:spPr>
          <a:xfrm rot="-1720500">
            <a:off x="7708150" y="-595061"/>
            <a:ext cx="4826859" cy="496408"/>
          </a:xfrm>
          <a:custGeom>
            <a:avLst/>
            <a:gdLst/>
            <a:ahLst/>
            <a:cxnLst/>
            <a:rect l="l" t="t" r="r" b="b"/>
            <a:pathLst>
              <a:path w="4541418" h="467052" extrusionOk="0">
                <a:moveTo>
                  <a:pt x="193749" y="0"/>
                </a:moveTo>
                <a:lnTo>
                  <a:pt x="4541418" y="146874"/>
                </a:lnTo>
                <a:lnTo>
                  <a:pt x="4541418" y="467052"/>
                </a:lnTo>
                <a:lnTo>
                  <a:pt x="0" y="288987"/>
                </a:lnTo>
                <a:lnTo>
                  <a:pt x="193749" y="0"/>
                </a:lnTo>
                <a:close/>
              </a:path>
            </a:pathLst>
          </a:cu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7799250" y="368275"/>
            <a:ext cx="599100" cy="607500"/>
          </a:xfrm>
          <a:prstGeom prst="ellipse">
            <a:avLst/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297698" y="942341"/>
            <a:ext cx="3596971" cy="1924385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/>
          <p:nvPr/>
        </p:nvSpPr>
        <p:spPr>
          <a:xfrm rot="10800000">
            <a:off x="4953087" y="1215680"/>
            <a:ext cx="3961169" cy="6708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l="34545" r="36717" b="11095"/>
          <a:stretch/>
        </p:blipFill>
        <p:spPr>
          <a:xfrm>
            <a:off x="8725509" y="2217993"/>
            <a:ext cx="316392" cy="55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5364603" y="1319172"/>
            <a:ext cx="3596971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Сила Ампера </a:t>
            </a:r>
            <a:r>
              <a:rPr lang="ru-RU" sz="1400" b="0" i="0" u="none" strike="noStrike" cap="none">
                <a:solidFill>
                  <a:srgbClr val="4DAAE8"/>
                </a:solidFill>
                <a:latin typeface="Arial"/>
                <a:ea typeface="Arial"/>
                <a:cs typeface="Arial"/>
                <a:sym typeface="Arial"/>
              </a:rPr>
              <a:t>– сила, действующая </a:t>
            </a:r>
            <a:endParaRPr sz="1400" b="0" i="0" u="none" strike="noStrike" cap="none">
              <a:solidFill>
                <a:srgbClr val="4DAAE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4DAAE8"/>
                </a:solidFill>
                <a:latin typeface="Arial"/>
                <a:ea typeface="Arial"/>
                <a:cs typeface="Arial"/>
                <a:sym typeface="Arial"/>
              </a:rPr>
              <a:t>на проводник с током в магнитное поле</a:t>
            </a:r>
            <a:endParaRPr sz="1500" b="0" i="0" u="none" strike="noStrike" cap="none">
              <a:solidFill>
                <a:srgbClr val="4DAA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13301">
            <a:off x="451855" y="1198527"/>
            <a:ext cx="1708683" cy="170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/>
          <p:nvPr/>
        </p:nvSpPr>
        <p:spPr>
          <a:xfrm>
            <a:off x="502438" y="1029547"/>
            <a:ext cx="1584037" cy="50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Ротор с постоянными магнитами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5">
            <a:alphaModFix/>
          </a:blip>
          <a:srcRect l="12155" t="247" r="18486"/>
          <a:stretch/>
        </p:blipFill>
        <p:spPr>
          <a:xfrm>
            <a:off x="780063" y="3136134"/>
            <a:ext cx="2366465" cy="1743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>
            <a:off x="2210328" y="1112181"/>
            <a:ext cx="15933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Статор с обмотками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4638740" y="2207544"/>
            <a:ext cx="4493100" cy="43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4660090" y="2885196"/>
            <a:ext cx="3139161" cy="12068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t="-1820" b="-546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-RU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5416" y="1325347"/>
            <a:ext cx="1081376" cy="130371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/>
          <p:nvPr/>
        </p:nvSpPr>
        <p:spPr>
          <a:xfrm rot="10800000" flipH="1">
            <a:off x="4433407" y="1215680"/>
            <a:ext cx="858130" cy="670832"/>
          </a:xfrm>
          <a:prstGeom prst="roundRect">
            <a:avLst>
              <a:gd name="adj" fmla="val 50000"/>
            </a:avLst>
          </a:prstGeom>
          <a:solidFill>
            <a:srgbClr val="1E37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4605685" y="1193997"/>
            <a:ext cx="372967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4800289" y="1509989"/>
            <a:ext cx="372967" cy="44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436701" y="278950"/>
            <a:ext cx="7752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Векторное управления вентильным двигателем</a:t>
            </a:r>
            <a:endParaRPr sz="2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1483963" y="2566726"/>
            <a:ext cx="955659" cy="254278"/>
          </a:xfrm>
          <a:prstGeom prst="roundRect">
            <a:avLst>
              <a:gd name="adj" fmla="val 50000"/>
            </a:avLst>
          </a:prstGeom>
          <a:solidFill>
            <a:srgbClr val="4DAA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1516634" y="2566726"/>
            <a:ext cx="1565577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Двигатель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/>
          <p:nvPr/>
        </p:nvSpPr>
        <p:spPr>
          <a:xfrm>
            <a:off x="2103350" y="1856084"/>
            <a:ext cx="6799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6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Структурная схема векторного управления </a:t>
            </a:r>
            <a:endParaRPr sz="16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5282324" y="2276588"/>
            <a:ext cx="703504" cy="1087864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SVPWM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6296204" y="2276588"/>
            <a:ext cx="703504" cy="1087864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ШИМ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7280667" y="2276588"/>
            <a:ext cx="703504" cy="1087864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Инвертор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4110969" y="2276588"/>
            <a:ext cx="886061" cy="1087864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Обратное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dirty="0">
                <a:solidFill>
                  <a:schemeClr val="lt1"/>
                </a:solidFill>
              </a:rPr>
              <a:t>п</a:t>
            </a: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реобразование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Парк</a:t>
            </a:r>
            <a:r>
              <a:rPr lang="ru-RU" sz="1000" dirty="0">
                <a:solidFill>
                  <a:schemeClr val="lt1"/>
                </a:solidFill>
              </a:rPr>
              <a:t>а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8284789" y="2525807"/>
            <a:ext cx="481035" cy="481035"/>
          </a:xfrm>
          <a:prstGeom prst="ellipse">
            <a:avLst/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1986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8358433" y="2606764"/>
            <a:ext cx="3337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endParaRPr sz="14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17"/>
          <p:cNvCxnSpPr/>
          <p:nvPr/>
        </p:nvCxnSpPr>
        <p:spPr>
          <a:xfrm>
            <a:off x="5032423" y="2794459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6020499" y="2794459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7030766" y="2820463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" name="Google Shape;182;p17"/>
          <p:cNvCxnSpPr/>
          <p:nvPr/>
        </p:nvCxnSpPr>
        <p:spPr>
          <a:xfrm>
            <a:off x="8023176" y="2794459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3" name="Google Shape;183;p17"/>
          <p:cNvCxnSpPr/>
          <p:nvPr/>
        </p:nvCxnSpPr>
        <p:spPr>
          <a:xfrm>
            <a:off x="7454934" y="2559506"/>
            <a:ext cx="34934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17"/>
          <p:cNvCxnSpPr/>
          <p:nvPr/>
        </p:nvCxnSpPr>
        <p:spPr>
          <a:xfrm>
            <a:off x="7454934" y="2634770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7"/>
          <p:cNvCxnSpPr/>
          <p:nvPr/>
        </p:nvCxnSpPr>
        <p:spPr>
          <a:xfrm rot="10800000">
            <a:off x="7629606" y="2562143"/>
            <a:ext cx="0" cy="8129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17"/>
          <p:cNvCxnSpPr/>
          <p:nvPr/>
        </p:nvCxnSpPr>
        <p:spPr>
          <a:xfrm rot="-5400000">
            <a:off x="7374608" y="2717116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" name="Google Shape;187;p17"/>
          <p:cNvCxnSpPr/>
          <p:nvPr/>
        </p:nvCxnSpPr>
        <p:spPr>
          <a:xfrm rot="10800000">
            <a:off x="7465650" y="2796245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Google Shape;188;p17"/>
          <p:cNvCxnSpPr/>
          <p:nvPr/>
        </p:nvCxnSpPr>
        <p:spPr>
          <a:xfrm rot="10800000">
            <a:off x="7629606" y="2791450"/>
            <a:ext cx="0" cy="8280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p17"/>
          <p:cNvCxnSpPr/>
          <p:nvPr/>
        </p:nvCxnSpPr>
        <p:spPr>
          <a:xfrm rot="-5400000">
            <a:off x="7374608" y="2957453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p17"/>
          <p:cNvCxnSpPr/>
          <p:nvPr/>
        </p:nvCxnSpPr>
        <p:spPr>
          <a:xfrm rot="10800000">
            <a:off x="7465650" y="2880393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17"/>
          <p:cNvCxnSpPr/>
          <p:nvPr/>
        </p:nvCxnSpPr>
        <p:spPr>
          <a:xfrm rot="10800000">
            <a:off x="7618050" y="3410000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17"/>
          <p:cNvCxnSpPr/>
          <p:nvPr/>
        </p:nvCxnSpPr>
        <p:spPr>
          <a:xfrm rot="10800000">
            <a:off x="7464806" y="3035316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17"/>
          <p:cNvCxnSpPr/>
          <p:nvPr/>
        </p:nvCxnSpPr>
        <p:spPr>
          <a:xfrm rot="10800000">
            <a:off x="7630810" y="3030982"/>
            <a:ext cx="0" cy="8280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17"/>
          <p:cNvCxnSpPr/>
          <p:nvPr/>
        </p:nvCxnSpPr>
        <p:spPr>
          <a:xfrm rot="10800000">
            <a:off x="7454934" y="3119178"/>
            <a:ext cx="33694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17"/>
          <p:cNvCxnSpPr/>
          <p:nvPr/>
        </p:nvCxnSpPr>
        <p:spPr>
          <a:xfrm rot="10800000">
            <a:off x="7506100" y="3163236"/>
            <a:ext cx="220956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17"/>
          <p:cNvCxnSpPr/>
          <p:nvPr/>
        </p:nvCxnSpPr>
        <p:spPr>
          <a:xfrm rot="10800000">
            <a:off x="7568274" y="3211628"/>
            <a:ext cx="9720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p17"/>
          <p:cNvSpPr txBox="1"/>
          <p:nvPr/>
        </p:nvSpPr>
        <p:spPr>
          <a:xfrm>
            <a:off x="7716968" y="2747876"/>
            <a:ext cx="26642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17"/>
          <p:cNvCxnSpPr/>
          <p:nvPr/>
        </p:nvCxnSpPr>
        <p:spPr>
          <a:xfrm rot="10800000">
            <a:off x="7618050" y="2838027"/>
            <a:ext cx="1746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7"/>
          <p:cNvSpPr txBox="1"/>
          <p:nvPr/>
        </p:nvSpPr>
        <p:spPr>
          <a:xfrm>
            <a:off x="5942029" y="2576493"/>
            <a:ext cx="38824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Vabc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4943386" y="2576493"/>
            <a:ext cx="3465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Vαβ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17"/>
          <p:cNvCxnSpPr/>
          <p:nvPr/>
        </p:nvCxnSpPr>
        <p:spPr>
          <a:xfrm>
            <a:off x="3833526" y="2708509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2" name="Google Shape;202;p17"/>
          <p:cNvSpPr txBox="1"/>
          <p:nvPr/>
        </p:nvSpPr>
        <p:spPr>
          <a:xfrm>
            <a:off x="3744489" y="2490543"/>
            <a:ext cx="2936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Vd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2863634" y="2453900"/>
            <a:ext cx="886061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ПИ – 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регулятор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17"/>
          <p:cNvCxnSpPr/>
          <p:nvPr/>
        </p:nvCxnSpPr>
        <p:spPr>
          <a:xfrm>
            <a:off x="1860192" y="2680081"/>
            <a:ext cx="361430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5" name="Google Shape;205;p17"/>
          <p:cNvSpPr txBox="1"/>
          <p:nvPr/>
        </p:nvSpPr>
        <p:spPr>
          <a:xfrm>
            <a:off x="1795647" y="2462115"/>
            <a:ext cx="3626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id=0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17"/>
          <p:cNvCxnSpPr/>
          <p:nvPr/>
        </p:nvCxnSpPr>
        <p:spPr>
          <a:xfrm>
            <a:off x="2604441" y="2680081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7" name="Google Shape;207;p17"/>
          <p:cNvCxnSpPr/>
          <p:nvPr/>
        </p:nvCxnSpPr>
        <p:spPr>
          <a:xfrm>
            <a:off x="7630810" y="3432131"/>
            <a:ext cx="0" cy="304444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p17"/>
          <p:cNvSpPr/>
          <p:nvPr/>
        </p:nvSpPr>
        <p:spPr>
          <a:xfrm>
            <a:off x="7284026" y="3789794"/>
            <a:ext cx="699362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Изменение тока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7"/>
          <p:cNvSpPr txBox="1"/>
          <p:nvPr/>
        </p:nvSpPr>
        <p:spPr>
          <a:xfrm>
            <a:off x="6593799" y="4802475"/>
            <a:ext cx="2342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8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Информация с датчика положения ротора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p17"/>
          <p:cNvCxnSpPr/>
          <p:nvPr/>
        </p:nvCxnSpPr>
        <p:spPr>
          <a:xfrm rot="10800000">
            <a:off x="6787488" y="4041570"/>
            <a:ext cx="425987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1" name="Google Shape;211;p17"/>
          <p:cNvSpPr/>
          <p:nvPr/>
        </p:nvSpPr>
        <p:spPr>
          <a:xfrm>
            <a:off x="5828086" y="3790745"/>
            <a:ext cx="924127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Преобразование Кларк</a:t>
            </a:r>
            <a:endParaRPr lang="ru-RU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17"/>
          <p:cNvCxnSpPr/>
          <p:nvPr/>
        </p:nvCxnSpPr>
        <p:spPr>
          <a:xfrm rot="10800000">
            <a:off x="5116671" y="4038960"/>
            <a:ext cx="59927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3" name="Google Shape;213;p17"/>
          <p:cNvSpPr txBox="1"/>
          <p:nvPr/>
        </p:nvSpPr>
        <p:spPr>
          <a:xfrm>
            <a:off x="5329409" y="3838905"/>
            <a:ext cx="306494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iαβ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 txBox="1"/>
          <p:nvPr/>
        </p:nvSpPr>
        <p:spPr>
          <a:xfrm>
            <a:off x="6864356" y="3828517"/>
            <a:ext cx="34817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iabc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5629238" y="4513414"/>
            <a:ext cx="924127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Вычисление угла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17"/>
          <p:cNvCxnSpPr/>
          <p:nvPr/>
        </p:nvCxnSpPr>
        <p:spPr>
          <a:xfrm rot="10800000">
            <a:off x="3833526" y="4778005"/>
            <a:ext cx="1669424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7" name="Google Shape;217;p17"/>
          <p:cNvCxnSpPr/>
          <p:nvPr/>
        </p:nvCxnSpPr>
        <p:spPr>
          <a:xfrm rot="10800000">
            <a:off x="4540862" y="4376094"/>
            <a:ext cx="0" cy="389097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8" name="Google Shape;218;p17"/>
          <p:cNvSpPr/>
          <p:nvPr/>
        </p:nvSpPr>
        <p:spPr>
          <a:xfrm>
            <a:off x="4085687" y="3786185"/>
            <a:ext cx="951861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Преобразование Парка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7"/>
          <p:cNvSpPr txBox="1"/>
          <p:nvPr/>
        </p:nvSpPr>
        <p:spPr>
          <a:xfrm>
            <a:off x="4131171" y="4577949"/>
            <a:ext cx="36420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угол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7"/>
          <p:cNvSpPr/>
          <p:nvPr/>
        </p:nvSpPr>
        <p:spPr>
          <a:xfrm>
            <a:off x="2858976" y="3017642"/>
            <a:ext cx="886061" cy="503553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ПИ – iq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регулятор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17"/>
          <p:cNvCxnSpPr/>
          <p:nvPr/>
        </p:nvCxnSpPr>
        <p:spPr>
          <a:xfrm>
            <a:off x="3840536" y="3266689"/>
            <a:ext cx="21956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2" name="Google Shape;222;p17"/>
          <p:cNvSpPr txBox="1"/>
          <p:nvPr/>
        </p:nvSpPr>
        <p:spPr>
          <a:xfrm>
            <a:off x="3751499" y="3048723"/>
            <a:ext cx="2936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Vq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p17"/>
          <p:cNvCxnSpPr/>
          <p:nvPr/>
        </p:nvCxnSpPr>
        <p:spPr>
          <a:xfrm rot="10800000">
            <a:off x="2402944" y="2847673"/>
            <a:ext cx="0" cy="1113295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4" name="Google Shape;224;p17"/>
          <p:cNvCxnSpPr/>
          <p:nvPr/>
        </p:nvCxnSpPr>
        <p:spPr>
          <a:xfrm>
            <a:off x="2402944" y="3944138"/>
            <a:ext cx="1635215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17"/>
          <p:cNvCxnSpPr/>
          <p:nvPr/>
        </p:nvCxnSpPr>
        <p:spPr>
          <a:xfrm>
            <a:off x="1935832" y="4130197"/>
            <a:ext cx="2102327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17"/>
          <p:cNvCxnSpPr/>
          <p:nvPr/>
        </p:nvCxnSpPr>
        <p:spPr>
          <a:xfrm rot="10800000">
            <a:off x="1952662" y="3486234"/>
            <a:ext cx="0" cy="649573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7" name="Google Shape;227;p17"/>
          <p:cNvSpPr/>
          <p:nvPr/>
        </p:nvSpPr>
        <p:spPr>
          <a:xfrm>
            <a:off x="2847597" y="4507880"/>
            <a:ext cx="959450" cy="503550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Вычисление скорости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17"/>
          <p:cNvCxnSpPr/>
          <p:nvPr/>
        </p:nvCxnSpPr>
        <p:spPr>
          <a:xfrm>
            <a:off x="933696" y="4778004"/>
            <a:ext cx="1814186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17"/>
          <p:cNvCxnSpPr/>
          <p:nvPr/>
        </p:nvCxnSpPr>
        <p:spPr>
          <a:xfrm rot="10800000">
            <a:off x="950526" y="4139651"/>
            <a:ext cx="0" cy="649573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0" name="Google Shape;230;p17"/>
          <p:cNvCxnSpPr/>
          <p:nvPr/>
        </p:nvCxnSpPr>
        <p:spPr>
          <a:xfrm>
            <a:off x="340867" y="3939764"/>
            <a:ext cx="361430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1" name="Google Shape;231;p17"/>
          <p:cNvSpPr txBox="1"/>
          <p:nvPr/>
        </p:nvSpPr>
        <p:spPr>
          <a:xfrm>
            <a:off x="0" y="3638855"/>
            <a:ext cx="807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Скорость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1326323" y="2914556"/>
            <a:ext cx="253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iq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257798" y="3069130"/>
            <a:ext cx="1021725" cy="410300"/>
          </a:xfrm>
          <a:prstGeom prst="flowChartProcess">
            <a:avLst/>
          </a:prstGeom>
          <a:solidFill>
            <a:srgbClr val="1E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ПИ–контроль скорости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17"/>
          <p:cNvCxnSpPr/>
          <p:nvPr/>
        </p:nvCxnSpPr>
        <p:spPr>
          <a:xfrm>
            <a:off x="1326320" y="3282001"/>
            <a:ext cx="361430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5" name="Google Shape;235;p17"/>
          <p:cNvCxnSpPr/>
          <p:nvPr/>
        </p:nvCxnSpPr>
        <p:spPr>
          <a:xfrm rot="10800000">
            <a:off x="944719" y="3492210"/>
            <a:ext cx="0" cy="250194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6" name="Google Shape;236;p17"/>
          <p:cNvCxnSpPr/>
          <p:nvPr/>
        </p:nvCxnSpPr>
        <p:spPr>
          <a:xfrm>
            <a:off x="2222229" y="3283733"/>
            <a:ext cx="525653" cy="0"/>
          </a:xfrm>
          <a:prstGeom prst="straightConnector1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7" name="Google Shape;237;p17"/>
          <p:cNvSpPr txBox="1"/>
          <p:nvPr/>
        </p:nvSpPr>
        <p:spPr>
          <a:xfrm>
            <a:off x="3457384" y="3760896"/>
            <a:ext cx="39946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id act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3467068" y="3952669"/>
            <a:ext cx="40588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ru-RU" sz="700" b="0" i="0" u="none" strike="noStrike" cap="none">
                <a:solidFill>
                  <a:srgbClr val="092739"/>
                </a:solidFill>
                <a:latin typeface="Arial"/>
                <a:ea typeface="Arial"/>
                <a:cs typeface="Arial"/>
                <a:sym typeface="Arial"/>
              </a:rPr>
              <a:t>iq act</a:t>
            </a:r>
            <a:endParaRPr sz="700" b="0" i="0" u="none" strike="noStrike" cap="none">
              <a:solidFill>
                <a:srgbClr val="092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17"/>
          <p:cNvGrpSpPr/>
          <p:nvPr/>
        </p:nvGrpSpPr>
        <p:grpSpPr>
          <a:xfrm>
            <a:off x="656023" y="450103"/>
            <a:ext cx="7407012" cy="1362829"/>
            <a:chOff x="1210917" y="1339352"/>
            <a:chExt cx="8586227" cy="1579795"/>
          </a:xfrm>
        </p:grpSpPr>
        <p:sp>
          <p:nvSpPr>
            <p:cNvPr id="241" name="Google Shape;241;p17"/>
            <p:cNvSpPr txBox="1"/>
            <p:nvPr/>
          </p:nvSpPr>
          <p:spPr>
            <a:xfrm>
              <a:off x="8720460" y="1767618"/>
              <a:ext cx="797191" cy="2708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" name="Google Shape;242;p17"/>
            <p:cNvCxnSpPr/>
            <p:nvPr/>
          </p:nvCxnSpPr>
          <p:spPr>
            <a:xfrm rot="10800000">
              <a:off x="7102050" y="1797312"/>
              <a:ext cx="514199" cy="0"/>
            </a:xfrm>
            <a:prstGeom prst="straightConnector1">
              <a:avLst/>
            </a:prstGeom>
            <a:noFill/>
            <a:ln w="19050" cap="flat" cmpd="sng">
              <a:solidFill>
                <a:srgbClr val="4DAAE8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243" name="Google Shape;243;p17"/>
            <p:cNvCxnSpPr>
              <a:stCxn id="244" idx="4"/>
            </p:cNvCxnSpPr>
            <p:nvPr/>
          </p:nvCxnSpPr>
          <p:spPr>
            <a:xfrm rot="-5400000" flipH="1">
              <a:off x="6962452" y="27798"/>
              <a:ext cx="543300" cy="4456800"/>
            </a:xfrm>
            <a:prstGeom prst="bentConnector2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245" name="Google Shape;245;p17"/>
            <p:cNvGrpSpPr/>
            <p:nvPr/>
          </p:nvGrpSpPr>
          <p:grpSpPr>
            <a:xfrm>
              <a:off x="4821364" y="1610080"/>
              <a:ext cx="368676" cy="429308"/>
              <a:chOff x="1797050" y="4095750"/>
              <a:chExt cx="330200" cy="355877"/>
            </a:xfrm>
          </p:grpSpPr>
          <p:sp>
            <p:nvSpPr>
              <p:cNvPr id="244" name="Google Shape;244;p17"/>
              <p:cNvSpPr/>
              <p:nvPr/>
            </p:nvSpPr>
            <p:spPr>
              <a:xfrm>
                <a:off x="1797050" y="4095750"/>
                <a:ext cx="330200" cy="310417"/>
              </a:xfrm>
              <a:prstGeom prst="ellipse">
                <a:avLst/>
              </a:prstGeom>
              <a:noFill/>
              <a:ln w="25400" cap="flat" cmpd="sng">
                <a:solidFill>
                  <a:srgbClr val="4DAA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46" name="Google Shape;246;p17"/>
              <p:cNvCxnSpPr>
                <a:stCxn id="244" idx="3"/>
                <a:endCxn id="244" idx="7"/>
              </p:cNvCxnSpPr>
              <p:nvPr/>
            </p:nvCxnSpPr>
            <p:spPr>
              <a:xfrm rot="10800000" flipH="1">
                <a:off x="1845407" y="4141107"/>
                <a:ext cx="233400" cy="2196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DAA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17"/>
              <p:cNvCxnSpPr>
                <a:stCxn id="244" idx="1"/>
                <a:endCxn id="244" idx="5"/>
              </p:cNvCxnSpPr>
              <p:nvPr/>
            </p:nvCxnSpPr>
            <p:spPr>
              <a:xfrm>
                <a:off x="1845407" y="4141210"/>
                <a:ext cx="233400" cy="2196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DAA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48" name="Google Shape;248;p17"/>
              <p:cNvSpPr/>
              <p:nvPr/>
            </p:nvSpPr>
            <p:spPr>
              <a:xfrm>
                <a:off x="1864519" y="4255487"/>
                <a:ext cx="197644" cy="115607"/>
              </a:xfrm>
              <a:prstGeom prst="triangle">
                <a:avLst>
                  <a:gd name="adj" fmla="val 50000"/>
                </a:avLst>
              </a:prstGeom>
              <a:solidFill>
                <a:srgbClr val="4DAAE8"/>
              </a:solidFill>
              <a:ln w="9525" cap="flat" cmpd="sng">
                <a:solidFill>
                  <a:srgbClr val="4DAA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 rot="-1335789">
                <a:off x="1859877" y="4223495"/>
                <a:ext cx="218949" cy="193883"/>
              </a:xfrm>
              <a:prstGeom prst="chord">
                <a:avLst>
                  <a:gd name="adj1" fmla="val 2135264"/>
                  <a:gd name="adj2" fmla="val 11616487"/>
                </a:avLst>
              </a:prstGeom>
              <a:solidFill>
                <a:srgbClr val="4DAAE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50" name="Google Shape;250;p17"/>
            <p:cNvCxnSpPr>
              <a:stCxn id="244" idx="2"/>
            </p:cNvCxnSpPr>
            <p:nvPr/>
          </p:nvCxnSpPr>
          <p:spPr>
            <a:xfrm flipH="1">
              <a:off x="4178164" y="1797314"/>
              <a:ext cx="643200" cy="5400"/>
            </a:xfrm>
            <a:prstGeom prst="straightConnector1">
              <a:avLst/>
            </a:prstGeom>
            <a:noFill/>
            <a:ln w="19050" cap="flat" cmpd="sng">
              <a:solidFill>
                <a:srgbClr val="4DAAE8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251" name="Google Shape;251;p17"/>
            <p:cNvCxnSpPr/>
            <p:nvPr/>
          </p:nvCxnSpPr>
          <p:spPr>
            <a:xfrm rot="10800000">
              <a:off x="5206031" y="1798681"/>
              <a:ext cx="520700" cy="2411"/>
            </a:xfrm>
            <a:prstGeom prst="straightConnector1">
              <a:avLst/>
            </a:prstGeom>
            <a:noFill/>
            <a:ln w="19050" cap="flat" cmpd="sng">
              <a:solidFill>
                <a:srgbClr val="4DAA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2" name="Google Shape;252;p17"/>
            <p:cNvSpPr/>
            <p:nvPr/>
          </p:nvSpPr>
          <p:spPr>
            <a:xfrm>
              <a:off x="7637455" y="1356749"/>
              <a:ext cx="1198160" cy="895933"/>
            </a:xfrm>
            <a:prstGeom prst="flowChartProcess">
              <a:avLst/>
            </a:prstGeom>
            <a:solidFill>
              <a:srgbClr val="1E3763"/>
            </a:solidFill>
            <a:ln w="38100" cap="flat" cmpd="sng">
              <a:solidFill>
                <a:srgbClr val="1E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Модель двигателя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" name="Google Shape;253;p17"/>
            <p:cNvGrpSpPr/>
            <p:nvPr/>
          </p:nvGrpSpPr>
          <p:grpSpPr>
            <a:xfrm>
              <a:off x="1926572" y="1631479"/>
              <a:ext cx="368676" cy="429308"/>
              <a:chOff x="1797050" y="4095750"/>
              <a:chExt cx="330200" cy="355877"/>
            </a:xfrm>
          </p:grpSpPr>
          <p:sp>
            <p:nvSpPr>
              <p:cNvPr id="254" name="Google Shape;254;p17"/>
              <p:cNvSpPr/>
              <p:nvPr/>
            </p:nvSpPr>
            <p:spPr>
              <a:xfrm>
                <a:off x="1797050" y="4095750"/>
                <a:ext cx="330200" cy="310417"/>
              </a:xfrm>
              <a:prstGeom prst="ellipse">
                <a:avLst/>
              </a:prstGeom>
              <a:noFill/>
              <a:ln w="25400" cap="flat" cmpd="sng">
                <a:solidFill>
                  <a:srgbClr val="4DAA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55" name="Google Shape;255;p17"/>
              <p:cNvCxnSpPr>
                <a:stCxn id="254" idx="3"/>
                <a:endCxn id="254" idx="7"/>
              </p:cNvCxnSpPr>
              <p:nvPr/>
            </p:nvCxnSpPr>
            <p:spPr>
              <a:xfrm rot="10800000" flipH="1">
                <a:off x="1845407" y="4141107"/>
                <a:ext cx="233400" cy="2196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DAA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6" name="Google Shape;256;p17"/>
              <p:cNvCxnSpPr>
                <a:stCxn id="254" idx="1"/>
                <a:endCxn id="254" idx="5"/>
              </p:cNvCxnSpPr>
              <p:nvPr/>
            </p:nvCxnSpPr>
            <p:spPr>
              <a:xfrm>
                <a:off x="1845407" y="4141210"/>
                <a:ext cx="233400" cy="2196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DAAE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7" name="Google Shape;257;p17"/>
              <p:cNvSpPr/>
              <p:nvPr/>
            </p:nvSpPr>
            <p:spPr>
              <a:xfrm>
                <a:off x="1864519" y="4255487"/>
                <a:ext cx="197644" cy="115607"/>
              </a:xfrm>
              <a:prstGeom prst="triangle">
                <a:avLst>
                  <a:gd name="adj" fmla="val 50000"/>
                </a:avLst>
              </a:prstGeom>
              <a:solidFill>
                <a:srgbClr val="4DAAE8"/>
              </a:solidFill>
              <a:ln w="9525" cap="flat" cmpd="sng">
                <a:solidFill>
                  <a:srgbClr val="4DAA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 rot="-1335789">
                <a:off x="1859877" y="4223495"/>
                <a:ext cx="218949" cy="193883"/>
              </a:xfrm>
              <a:prstGeom prst="chord">
                <a:avLst>
                  <a:gd name="adj1" fmla="val 2135264"/>
                  <a:gd name="adj2" fmla="val 11616487"/>
                </a:avLst>
              </a:prstGeom>
              <a:solidFill>
                <a:srgbClr val="4DAAE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59" name="Google Shape;259;p17"/>
            <p:cNvCxnSpPr/>
            <p:nvPr/>
          </p:nvCxnSpPr>
          <p:spPr>
            <a:xfrm flipH="1">
              <a:off x="1270856" y="1818713"/>
              <a:ext cx="666201" cy="5463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260" name="Google Shape;260;p17"/>
            <p:cNvSpPr txBox="1"/>
            <p:nvPr/>
          </p:nvSpPr>
          <p:spPr>
            <a:xfrm>
              <a:off x="8720460" y="1339352"/>
              <a:ext cx="797191" cy="27084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2723197" y="1569950"/>
              <a:ext cx="1558218" cy="487336"/>
            </a:xfrm>
            <a:prstGeom prst="flowChartProcess">
              <a:avLst/>
            </a:prstGeom>
            <a:solidFill>
              <a:srgbClr val="1E3763"/>
            </a:solidFill>
            <a:ln w="25400" cap="flat" cmpd="sng">
              <a:solidFill>
                <a:srgbClr val="1E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Корректирующее устройство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5636983" y="1572935"/>
              <a:ext cx="1465052" cy="487307"/>
            </a:xfrm>
            <a:prstGeom prst="flowChartProcess">
              <a:avLst/>
            </a:prstGeom>
            <a:solidFill>
              <a:srgbClr val="1E3763"/>
            </a:solidFill>
            <a:ln w="25400" cap="flat" cmpd="sng">
              <a:solidFill>
                <a:srgbClr val="1E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ru-RU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Корректирующее устройство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3" name="Google Shape;263;p17"/>
            <p:cNvCxnSpPr>
              <a:cxnSpLocks/>
              <a:stCxn id="261" idx="1"/>
            </p:cNvCxnSpPr>
            <p:nvPr/>
          </p:nvCxnSpPr>
          <p:spPr>
            <a:xfrm flipH="1">
              <a:off x="2281634" y="1813618"/>
              <a:ext cx="441563" cy="1949"/>
            </a:xfrm>
            <a:prstGeom prst="straightConnector1">
              <a:avLst/>
            </a:prstGeom>
            <a:noFill/>
            <a:ln w="19050" cap="flat" cmpd="sng">
              <a:solidFill>
                <a:srgbClr val="4DAAE8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264" name="Google Shape;264;p17"/>
            <p:cNvCxnSpPr/>
            <p:nvPr/>
          </p:nvCxnSpPr>
          <p:spPr>
            <a:xfrm rot="10800000">
              <a:off x="8835615" y="1980348"/>
              <a:ext cx="626792" cy="4199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17"/>
            <p:cNvCxnSpPr/>
            <p:nvPr/>
          </p:nvCxnSpPr>
          <p:spPr>
            <a:xfrm rot="10800000">
              <a:off x="9462407" y="1988746"/>
              <a:ext cx="0" cy="537053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round/>
              <a:headEnd type="none" w="med" len="med"/>
              <a:tailEnd type="none" w="sm" len="sm"/>
            </a:ln>
          </p:spPr>
        </p:cxnSp>
        <p:cxnSp>
          <p:nvCxnSpPr>
            <p:cNvPr id="266" name="Google Shape;266;p17"/>
            <p:cNvCxnSpPr/>
            <p:nvPr/>
          </p:nvCxnSpPr>
          <p:spPr>
            <a:xfrm rot="10800000">
              <a:off x="8835615" y="1602184"/>
              <a:ext cx="961528" cy="7896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17"/>
            <p:cNvCxnSpPr/>
            <p:nvPr/>
          </p:nvCxnSpPr>
          <p:spPr>
            <a:xfrm rot="10800000">
              <a:off x="9797143" y="1621620"/>
              <a:ext cx="0" cy="1280478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round/>
              <a:headEnd type="none" w="med" len="med"/>
              <a:tailEnd type="none" w="sm" len="sm"/>
            </a:ln>
          </p:spPr>
        </p:cxnSp>
        <p:cxnSp>
          <p:nvCxnSpPr>
            <p:cNvPr id="268" name="Google Shape;268;p17"/>
            <p:cNvCxnSpPr/>
            <p:nvPr/>
          </p:nvCxnSpPr>
          <p:spPr>
            <a:xfrm rot="10800000">
              <a:off x="2110910" y="2902098"/>
              <a:ext cx="7686234" cy="0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17"/>
            <p:cNvSpPr txBox="1"/>
            <p:nvPr/>
          </p:nvSpPr>
          <p:spPr>
            <a:xfrm>
              <a:off x="1974675" y="2088987"/>
              <a:ext cx="797191" cy="27084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 txBox="1"/>
            <p:nvPr/>
          </p:nvSpPr>
          <p:spPr>
            <a:xfrm>
              <a:off x="4871550" y="2099134"/>
              <a:ext cx="797191" cy="2708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 txBox="1"/>
            <p:nvPr/>
          </p:nvSpPr>
          <p:spPr>
            <a:xfrm>
              <a:off x="4097851" y="1498662"/>
              <a:ext cx="797191" cy="27084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 txBox="1"/>
            <p:nvPr/>
          </p:nvSpPr>
          <p:spPr>
            <a:xfrm>
              <a:off x="1210917" y="1533872"/>
              <a:ext cx="797191" cy="27084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ru-RU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3" name="Google Shape;273;p17"/>
            <p:cNvCxnSpPr>
              <a:stCxn id="254" idx="4"/>
            </p:cNvCxnSpPr>
            <p:nvPr/>
          </p:nvCxnSpPr>
          <p:spPr>
            <a:xfrm>
              <a:off x="2110910" y="2005947"/>
              <a:ext cx="7800" cy="913200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274" name="Google Shape;274;p17"/>
          <p:cNvSpPr/>
          <p:nvPr/>
        </p:nvSpPr>
        <p:spPr>
          <a:xfrm>
            <a:off x="2402943" y="10709"/>
            <a:ext cx="4435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Структурная схема управления</a:t>
            </a:r>
            <a:r>
              <a:rPr lang="ru-RU" sz="18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/>
          </a:p>
        </p:txBody>
      </p:sp>
      <p:cxnSp>
        <p:nvCxnSpPr>
          <p:cNvPr id="275" name="Google Shape;275;p17"/>
          <p:cNvCxnSpPr>
            <a:stCxn id="177" idx="4"/>
            <a:endCxn id="215" idx="3"/>
          </p:cNvCxnSpPr>
          <p:nvPr/>
        </p:nvCxnSpPr>
        <p:spPr>
          <a:xfrm rot="5400000">
            <a:off x="6660207" y="2900042"/>
            <a:ext cx="1758300" cy="1971900"/>
          </a:xfrm>
          <a:prstGeom prst="bentConnector2">
            <a:avLst/>
          </a:prstGeom>
          <a:noFill/>
          <a:ln w="19050" cap="flat" cmpd="sng">
            <a:solidFill>
              <a:srgbClr val="4DAAE8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76" name="Google Shape;276;p17"/>
          <p:cNvGrpSpPr/>
          <p:nvPr/>
        </p:nvGrpSpPr>
        <p:grpSpPr>
          <a:xfrm>
            <a:off x="1795920" y="3110038"/>
            <a:ext cx="318145" cy="370330"/>
            <a:chOff x="1797050" y="4095750"/>
            <a:chExt cx="330300" cy="355847"/>
          </a:xfrm>
        </p:grpSpPr>
        <p:sp>
          <p:nvSpPr>
            <p:cNvPr id="277" name="Google Shape;277;p17"/>
            <p:cNvSpPr/>
            <p:nvPr/>
          </p:nvSpPr>
          <p:spPr>
            <a:xfrm>
              <a:off x="1797050" y="4095750"/>
              <a:ext cx="330300" cy="310500"/>
            </a:xfrm>
            <a:prstGeom prst="ellipse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8" name="Google Shape;278;p17"/>
            <p:cNvCxnSpPr>
              <a:stCxn id="277" idx="3"/>
              <a:endCxn id="277" idx="7"/>
            </p:cNvCxnSpPr>
            <p:nvPr/>
          </p:nvCxnSpPr>
          <p:spPr>
            <a:xfrm rot="10800000" flipH="1">
              <a:off x="1845421" y="4141178"/>
              <a:ext cx="233700" cy="219600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17"/>
            <p:cNvCxnSpPr>
              <a:stCxn id="277" idx="1"/>
              <a:endCxn id="277" idx="5"/>
            </p:cNvCxnSpPr>
            <p:nvPr/>
          </p:nvCxnSpPr>
          <p:spPr>
            <a:xfrm>
              <a:off x="1845421" y="4141222"/>
              <a:ext cx="233700" cy="219600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0" name="Google Shape;280;p17"/>
            <p:cNvSpPr/>
            <p:nvPr/>
          </p:nvSpPr>
          <p:spPr>
            <a:xfrm>
              <a:off x="1864519" y="4255487"/>
              <a:ext cx="197700" cy="115500"/>
            </a:xfrm>
            <a:prstGeom prst="triangle">
              <a:avLst>
                <a:gd name="adj" fmla="val 50000"/>
              </a:avLst>
            </a:prstGeom>
            <a:solidFill>
              <a:srgbClr val="4DAAE8"/>
            </a:solidFill>
            <a:ln w="9525" cap="flat" cmpd="sng">
              <a:solidFill>
                <a:srgbClr val="4DAA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 rot="-1338708">
              <a:off x="1859867" y="4223411"/>
              <a:ext cx="218888" cy="193873"/>
            </a:xfrm>
            <a:prstGeom prst="chord">
              <a:avLst>
                <a:gd name="adj1" fmla="val 2135264"/>
                <a:gd name="adj2" fmla="val 11616487"/>
              </a:avLst>
            </a:prstGeom>
            <a:solidFill>
              <a:srgbClr val="4DAA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17"/>
          <p:cNvGrpSpPr/>
          <p:nvPr/>
        </p:nvGrpSpPr>
        <p:grpSpPr>
          <a:xfrm>
            <a:off x="785645" y="3786238"/>
            <a:ext cx="318145" cy="370330"/>
            <a:chOff x="1797050" y="4095750"/>
            <a:chExt cx="330300" cy="355847"/>
          </a:xfrm>
        </p:grpSpPr>
        <p:sp>
          <p:nvSpPr>
            <p:cNvPr id="283" name="Google Shape;283;p17"/>
            <p:cNvSpPr/>
            <p:nvPr/>
          </p:nvSpPr>
          <p:spPr>
            <a:xfrm>
              <a:off x="1797050" y="4095750"/>
              <a:ext cx="330300" cy="310500"/>
            </a:xfrm>
            <a:prstGeom prst="ellipse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4" name="Google Shape;284;p17"/>
            <p:cNvCxnSpPr>
              <a:stCxn id="283" idx="3"/>
              <a:endCxn id="283" idx="7"/>
            </p:cNvCxnSpPr>
            <p:nvPr/>
          </p:nvCxnSpPr>
          <p:spPr>
            <a:xfrm rot="10800000" flipH="1">
              <a:off x="1845421" y="4141178"/>
              <a:ext cx="233700" cy="219600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" name="Google Shape;285;p17"/>
            <p:cNvCxnSpPr>
              <a:stCxn id="283" idx="1"/>
              <a:endCxn id="283" idx="5"/>
            </p:cNvCxnSpPr>
            <p:nvPr/>
          </p:nvCxnSpPr>
          <p:spPr>
            <a:xfrm>
              <a:off x="1845421" y="4141222"/>
              <a:ext cx="233700" cy="219600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6" name="Google Shape;286;p17"/>
            <p:cNvSpPr/>
            <p:nvPr/>
          </p:nvSpPr>
          <p:spPr>
            <a:xfrm>
              <a:off x="1864519" y="4255487"/>
              <a:ext cx="197700" cy="115500"/>
            </a:xfrm>
            <a:prstGeom prst="triangle">
              <a:avLst>
                <a:gd name="adj" fmla="val 50000"/>
              </a:avLst>
            </a:prstGeom>
            <a:solidFill>
              <a:srgbClr val="4DAAE8"/>
            </a:solidFill>
            <a:ln w="9525" cap="flat" cmpd="sng">
              <a:solidFill>
                <a:srgbClr val="4DAA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7"/>
            <p:cNvSpPr/>
            <p:nvPr/>
          </p:nvSpPr>
          <p:spPr>
            <a:xfrm rot="-1338708">
              <a:off x="1859867" y="4223411"/>
              <a:ext cx="218888" cy="193873"/>
            </a:xfrm>
            <a:prstGeom prst="chord">
              <a:avLst>
                <a:gd name="adj1" fmla="val 2135264"/>
                <a:gd name="adj2" fmla="val 11616487"/>
              </a:avLst>
            </a:prstGeom>
            <a:solidFill>
              <a:srgbClr val="4DAA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17"/>
          <p:cNvGrpSpPr/>
          <p:nvPr/>
        </p:nvGrpSpPr>
        <p:grpSpPr>
          <a:xfrm>
            <a:off x="2253958" y="2491350"/>
            <a:ext cx="318145" cy="370330"/>
            <a:chOff x="1797050" y="4095750"/>
            <a:chExt cx="330300" cy="355847"/>
          </a:xfrm>
        </p:grpSpPr>
        <p:sp>
          <p:nvSpPr>
            <p:cNvPr id="289" name="Google Shape;289;p17"/>
            <p:cNvSpPr/>
            <p:nvPr/>
          </p:nvSpPr>
          <p:spPr>
            <a:xfrm>
              <a:off x="1797050" y="4095750"/>
              <a:ext cx="330300" cy="310500"/>
            </a:xfrm>
            <a:prstGeom prst="ellipse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0" name="Google Shape;290;p17"/>
            <p:cNvCxnSpPr>
              <a:stCxn id="289" idx="3"/>
              <a:endCxn id="289" idx="7"/>
            </p:cNvCxnSpPr>
            <p:nvPr/>
          </p:nvCxnSpPr>
          <p:spPr>
            <a:xfrm rot="10800000" flipH="1">
              <a:off x="1845421" y="4141178"/>
              <a:ext cx="233700" cy="219600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17"/>
            <p:cNvCxnSpPr>
              <a:stCxn id="289" idx="1"/>
              <a:endCxn id="289" idx="5"/>
            </p:cNvCxnSpPr>
            <p:nvPr/>
          </p:nvCxnSpPr>
          <p:spPr>
            <a:xfrm>
              <a:off x="1845421" y="4141222"/>
              <a:ext cx="233700" cy="219600"/>
            </a:xfrm>
            <a:prstGeom prst="straightConnector1">
              <a:avLst/>
            </a:prstGeom>
            <a:noFill/>
            <a:ln w="25400" cap="flat" cmpd="sng">
              <a:solidFill>
                <a:srgbClr val="4DAAE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2" name="Google Shape;292;p17"/>
            <p:cNvSpPr/>
            <p:nvPr/>
          </p:nvSpPr>
          <p:spPr>
            <a:xfrm>
              <a:off x="1864519" y="4255487"/>
              <a:ext cx="197700" cy="115500"/>
            </a:xfrm>
            <a:prstGeom prst="triangle">
              <a:avLst>
                <a:gd name="adj" fmla="val 50000"/>
              </a:avLst>
            </a:prstGeom>
            <a:solidFill>
              <a:srgbClr val="4DAAE8"/>
            </a:solidFill>
            <a:ln w="9525" cap="flat" cmpd="sng">
              <a:solidFill>
                <a:srgbClr val="4DAA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7"/>
            <p:cNvSpPr/>
            <p:nvPr/>
          </p:nvSpPr>
          <p:spPr>
            <a:xfrm rot="-1338708">
              <a:off x="1859867" y="4223411"/>
              <a:ext cx="218888" cy="193873"/>
            </a:xfrm>
            <a:prstGeom prst="chord">
              <a:avLst>
                <a:gd name="adj1" fmla="val 2135264"/>
                <a:gd name="adj2" fmla="val 11616487"/>
              </a:avLst>
            </a:prstGeom>
            <a:solidFill>
              <a:srgbClr val="4DAAE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5" name="Google Shape;153;p16">
            <a:extLst>
              <a:ext uri="{FF2B5EF4-FFF2-40B4-BE49-F238E27FC236}">
                <a16:creationId xmlns:a16="http://schemas.microsoft.com/office/drawing/2014/main" id="{A893E4A4-2E32-4216-ABE7-F34533D461D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4545" r="36717" b="11095"/>
          <a:stretch/>
        </p:blipFill>
        <p:spPr>
          <a:xfrm>
            <a:off x="8726638" y="1911553"/>
            <a:ext cx="316392" cy="55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/>
          <p:nvPr/>
        </p:nvSpPr>
        <p:spPr>
          <a:xfrm>
            <a:off x="282412" y="260523"/>
            <a:ext cx="631336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Блок управления привода</a:t>
            </a:r>
            <a:r>
              <a:rPr lang="en-US" sz="2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МАШ ЮНИТ</a:t>
            </a:r>
            <a:endParaRPr sz="24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8"/>
          <p:cNvSpPr/>
          <p:nvPr/>
        </p:nvSpPr>
        <p:spPr>
          <a:xfrm>
            <a:off x="668952" y="1162275"/>
            <a:ext cx="40953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200"/>
              <a:buFont typeface="Arial"/>
              <a:buChar char="➔"/>
            </a:pPr>
            <a:r>
              <a:rPr lang="ru-RU" sz="12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Высокая тактовая частота; </a:t>
            </a:r>
            <a:endParaRPr sz="12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200"/>
              <a:buFont typeface="Arial"/>
              <a:buChar char="➔"/>
            </a:pPr>
            <a:r>
              <a:rPr lang="ru-RU" sz="12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Встроенные аппаратные решения;</a:t>
            </a:r>
            <a:endParaRPr sz="12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200"/>
              <a:buFont typeface="Arial"/>
              <a:buChar char="➔"/>
            </a:pPr>
            <a:r>
              <a:rPr lang="ru-RU" sz="12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Готовые библиотеки.</a:t>
            </a:r>
            <a:endParaRPr sz="12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8"/>
          <p:cNvPicPr preferRelativeResize="0"/>
          <p:nvPr/>
        </p:nvPicPr>
        <p:blipFill rotWithShape="1">
          <a:blip r:embed="rId3">
            <a:alphaModFix/>
          </a:blip>
          <a:srcRect l="41279" t="20574" r="24396" b="20082"/>
          <a:stretch/>
        </p:blipFill>
        <p:spPr>
          <a:xfrm rot="7381115">
            <a:off x="6487023" y="2543253"/>
            <a:ext cx="2272480" cy="220999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8"/>
          <p:cNvSpPr txBox="1"/>
          <p:nvPr/>
        </p:nvSpPr>
        <p:spPr>
          <a:xfrm>
            <a:off x="375700" y="807548"/>
            <a:ext cx="2548200" cy="3387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AutoNum type="arabicPeriod"/>
            </a:pP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Микроконтроллер: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8"/>
          <p:cNvSpPr txBox="1"/>
          <p:nvPr/>
        </p:nvSpPr>
        <p:spPr>
          <a:xfrm>
            <a:off x="375700" y="3245500"/>
            <a:ext cx="3270900" cy="3387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1">
                <a:solidFill>
                  <a:schemeClr val="lt1"/>
                </a:solidFill>
              </a:rPr>
              <a:t>5. </a:t>
            </a: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Интерфейс связи с СУЛ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8"/>
          <p:cNvSpPr txBox="1"/>
          <p:nvPr/>
        </p:nvSpPr>
        <p:spPr>
          <a:xfrm>
            <a:off x="375700" y="1812675"/>
            <a:ext cx="4095300" cy="3387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ru-RU" sz="1600" b="1">
                <a:solidFill>
                  <a:schemeClr val="lt1"/>
                </a:solidFill>
              </a:rPr>
              <a:t>2. </a:t>
            </a: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Трехфазный мостовой инвертор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375700" y="2151375"/>
            <a:ext cx="1929300" cy="3387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ru-RU" sz="1600" b="1">
                <a:solidFill>
                  <a:schemeClr val="lt1"/>
                </a:solidFill>
              </a:rPr>
              <a:t>3. </a:t>
            </a: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датчика тока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8"/>
          <p:cNvSpPr txBox="1"/>
          <p:nvPr/>
        </p:nvSpPr>
        <p:spPr>
          <a:xfrm>
            <a:off x="375700" y="2490075"/>
            <a:ext cx="4095300" cy="3387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ru-RU" sz="1600" b="1">
                <a:solidFill>
                  <a:schemeClr val="lt1"/>
                </a:solidFill>
              </a:rPr>
              <a:t>4. </a:t>
            </a: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Подключение датчика положения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8"/>
          <p:cNvSpPr/>
          <p:nvPr/>
        </p:nvSpPr>
        <p:spPr>
          <a:xfrm>
            <a:off x="668950" y="2817800"/>
            <a:ext cx="40953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200"/>
              <a:buFont typeface="Arial"/>
              <a:buChar char="➔"/>
            </a:pPr>
            <a:r>
              <a:rPr lang="ru-RU" sz="12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Инкрементные энкодеры AB, ABZ; </a:t>
            </a:r>
            <a:endParaRPr sz="12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200"/>
              <a:buFont typeface="Arial"/>
              <a:buChar char="➔"/>
            </a:pPr>
            <a:r>
              <a:rPr lang="ru-RU" sz="12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Вращающийся трансформатор - СКВТ.</a:t>
            </a:r>
            <a:endParaRPr sz="12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668950" y="3625825"/>
            <a:ext cx="40953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200"/>
              <a:buFont typeface="Arial"/>
              <a:buChar char="➔"/>
            </a:pPr>
            <a:r>
              <a:rPr lang="ru-RU" sz="12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Дискретные входы / выходы;</a:t>
            </a:r>
            <a:endParaRPr sz="12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200"/>
              <a:buFont typeface="Arial"/>
              <a:buChar char="➔"/>
            </a:pPr>
            <a:r>
              <a:rPr lang="ru-RU" sz="12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RS-485 &amp; CAN.</a:t>
            </a:r>
            <a:endParaRPr sz="12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375700" y="4049525"/>
            <a:ext cx="4627200" cy="3387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1">
                <a:solidFill>
                  <a:schemeClr val="lt1"/>
                </a:solidFill>
              </a:rPr>
              <a:t>6. </a:t>
            </a: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Энергонезависимой памятью EEPROM  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8"/>
          <p:cNvSpPr txBox="1"/>
          <p:nvPr/>
        </p:nvSpPr>
        <p:spPr>
          <a:xfrm>
            <a:off x="375700" y="4388225"/>
            <a:ext cx="5387400" cy="3387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1">
                <a:solidFill>
                  <a:schemeClr val="lt1"/>
                </a:solidFill>
              </a:rPr>
              <a:t>7. </a:t>
            </a: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Настроечный дисплей с кнопками управления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8"/>
          <p:cNvSpPr txBox="1"/>
          <p:nvPr/>
        </p:nvSpPr>
        <p:spPr>
          <a:xfrm>
            <a:off x="375700" y="4726925"/>
            <a:ext cx="2548200" cy="3387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1">
                <a:solidFill>
                  <a:schemeClr val="lt1"/>
                </a:solidFill>
              </a:rPr>
              <a:t>8. </a:t>
            </a: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Пульт управления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 rotWithShape="1">
          <a:blip r:embed="rId4">
            <a:alphaModFix/>
          </a:blip>
          <a:srcRect l="26971" t="25731" r="28420" b="22573"/>
          <a:stretch/>
        </p:blipFill>
        <p:spPr>
          <a:xfrm>
            <a:off x="5182949" y="607945"/>
            <a:ext cx="3199224" cy="208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 rotWithShape="1">
          <a:blip r:embed="rId5">
            <a:alphaModFix/>
          </a:blip>
          <a:srcRect l="63522" t="3466" r="9796" b="22363"/>
          <a:stretch/>
        </p:blipFill>
        <p:spPr>
          <a:xfrm>
            <a:off x="5182939" y="2014302"/>
            <a:ext cx="1062935" cy="208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/>
          <p:nvPr/>
        </p:nvSpPr>
        <p:spPr>
          <a:xfrm rot="-5400000">
            <a:off x="6244205" y="2236763"/>
            <a:ext cx="5143500" cy="656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19"/>
          <p:cNvPicPr preferRelativeResize="0"/>
          <p:nvPr/>
        </p:nvPicPr>
        <p:blipFill rotWithShape="1">
          <a:blip r:embed="rId3">
            <a:alphaModFix/>
          </a:blip>
          <a:srcRect l="34546" r="36714" b="11095"/>
          <a:stretch/>
        </p:blipFill>
        <p:spPr>
          <a:xfrm>
            <a:off x="8666509" y="2296468"/>
            <a:ext cx="316392" cy="55056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9"/>
          <p:cNvSpPr/>
          <p:nvPr/>
        </p:nvSpPr>
        <p:spPr>
          <a:xfrm>
            <a:off x="415552" y="205975"/>
            <a:ext cx="695343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Преимущества привода двери МАШ ЮНИТ</a:t>
            </a:r>
            <a:endParaRPr sz="24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972075" y="801173"/>
            <a:ext cx="2548200" cy="3387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Векторное управление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1036800" y="11398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плавное регулирование скорости;</a:t>
            </a:r>
            <a:endParaRPr sz="1400" b="0" i="0" u="none" strike="noStrike" cap="none" dirty="0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повышенная точность;</a:t>
            </a:r>
            <a:endParaRPr sz="1400" b="0" i="0" u="none" strike="noStrike" cap="none" dirty="0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удержание постоянства скорости при изменении нагрузки;</a:t>
            </a:r>
            <a:endParaRPr sz="1400" b="0" i="0" u="none" strike="noStrike" cap="none" dirty="0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Эффективность.</a:t>
            </a:r>
            <a:endParaRPr sz="1400" b="0" i="0" u="none" strike="noStrike" cap="none" dirty="0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986375" y="3093336"/>
            <a:ext cx="2548200" cy="3387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Универсальность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9"/>
          <p:cNvSpPr txBox="1"/>
          <p:nvPr/>
        </p:nvSpPr>
        <p:spPr>
          <a:xfrm>
            <a:off x="921650" y="3495025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Использование разных типов датчиков положения;</a:t>
            </a:r>
            <a:endParaRPr sz="1400" b="0" i="0" u="none" strike="noStrike" cap="none" dirty="0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Использование разных интерфейсов связи с СУЛ.</a:t>
            </a:r>
            <a:endParaRPr sz="1200" b="0" i="0" u="none" strike="noStrike" cap="none" dirty="0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9"/>
          <p:cNvSpPr txBox="1"/>
          <p:nvPr/>
        </p:nvSpPr>
        <p:spPr>
          <a:xfrm>
            <a:off x="4622600" y="801175"/>
            <a:ext cx="3087900" cy="5850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ru-RU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Легкая и гибкая настройка параметров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9"/>
          <p:cNvSpPr txBox="1"/>
          <p:nvPr/>
        </p:nvSpPr>
        <p:spPr>
          <a:xfrm>
            <a:off x="4572175" y="3093325"/>
            <a:ext cx="3087900" cy="338700"/>
          </a:xfrm>
          <a:prstGeom prst="rect">
            <a:avLst/>
          </a:prstGeom>
          <a:solidFill>
            <a:srgbClr val="4DAA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ru-RU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Безопасность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9"/>
          <p:cNvSpPr txBox="1"/>
          <p:nvPr/>
        </p:nvSpPr>
        <p:spPr>
          <a:xfrm>
            <a:off x="4622600" y="1369525"/>
            <a:ext cx="3438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Коэффициенты ПИ-регуляторов встроены в системе.</a:t>
            </a:r>
            <a:endParaRPr sz="1000" b="0" i="0" u="none" strike="noStrike" cap="none" dirty="0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Необходима настройка скоростных характеристик двери и момент срабатывания препятствия</a:t>
            </a:r>
            <a:r>
              <a:rPr lang="en-US" sz="12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lang="ru-RU" sz="1200" dirty="0">
              <a:solidFill>
                <a:srgbClr val="1E3763"/>
              </a:solidFill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dirty="0">
                <a:solidFill>
                  <a:srgbClr val="1E3763"/>
                </a:solidFill>
              </a:rPr>
              <a:t>Удаленная настройка параметров с помощь пульта.</a:t>
            </a:r>
          </a:p>
        </p:txBody>
      </p:sp>
      <p:sp>
        <p:nvSpPr>
          <p:cNvPr id="328" name="Google Shape;328;p19"/>
          <p:cNvSpPr txBox="1"/>
          <p:nvPr/>
        </p:nvSpPr>
        <p:spPr>
          <a:xfrm>
            <a:off x="4616124" y="3495025"/>
            <a:ext cx="344507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Потеря связи;</a:t>
            </a:r>
            <a:endParaRPr sz="1400" b="0" i="0" u="none" strike="noStrike" cap="none" dirty="0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Защита от превышения тока/напряжению;</a:t>
            </a:r>
            <a:endParaRPr sz="1200" b="0" i="0" u="none" strike="noStrike" cap="none" dirty="0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Защита от пониженного напряжения;</a:t>
            </a:r>
            <a:endParaRPr sz="1200" b="0" i="0" u="none" strike="noStrike" cap="none" dirty="0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 dirty="0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Защита от перегрева.</a:t>
            </a:r>
            <a:endParaRPr sz="1200" b="0" i="0" u="none" strike="noStrike" cap="none" dirty="0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20"/>
          <p:cNvGrpSpPr/>
          <p:nvPr/>
        </p:nvGrpSpPr>
        <p:grpSpPr>
          <a:xfrm>
            <a:off x="732475" y="884825"/>
            <a:ext cx="3570421" cy="948000"/>
            <a:chOff x="361887" y="2832712"/>
            <a:chExt cx="2986800" cy="948000"/>
          </a:xfrm>
        </p:grpSpPr>
        <p:sp>
          <p:nvSpPr>
            <p:cNvPr id="334" name="Google Shape;334;p20"/>
            <p:cNvSpPr/>
            <p:nvPr/>
          </p:nvSpPr>
          <p:spPr>
            <a:xfrm>
              <a:off x="361887" y="2832712"/>
              <a:ext cx="2986800" cy="948000"/>
            </a:xfrm>
            <a:prstGeom prst="roundRect">
              <a:avLst>
                <a:gd name="adj" fmla="val 34921"/>
              </a:avLst>
            </a:prstGeom>
            <a:solidFill>
              <a:srgbClr val="4DAA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0"/>
            <p:cNvSpPr txBox="1"/>
            <p:nvPr/>
          </p:nvSpPr>
          <p:spPr>
            <a:xfrm>
              <a:off x="492434" y="2885482"/>
              <a:ext cx="2710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Определяет наличие препятствия в зоне закрытия двери лифта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20"/>
          <p:cNvSpPr/>
          <p:nvPr/>
        </p:nvSpPr>
        <p:spPr>
          <a:xfrm>
            <a:off x="782278" y="312325"/>
            <a:ext cx="4043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Фотобарьер МАШ ЮНИТ</a:t>
            </a:r>
            <a:endParaRPr sz="2400" b="1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7" name="Google Shape;337;p20"/>
          <p:cNvGraphicFramePr/>
          <p:nvPr/>
        </p:nvGraphicFramePr>
        <p:xfrm>
          <a:off x="842423" y="2409581"/>
          <a:ext cx="4043700" cy="2105545"/>
        </p:xfrm>
        <a:graphic>
          <a:graphicData uri="http://schemas.openxmlformats.org/drawingml/2006/table">
            <a:tbl>
              <a:tblPr firstRow="1" bandRow="1">
                <a:noFill/>
                <a:tableStyleId>{67A63169-EBAB-4E1C-A13F-5A7BA560F860}</a:tableStyleId>
              </a:tblPr>
              <a:tblGrid>
                <a:gridCol w="26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Технические характеристики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A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Значение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A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Вид излучения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Инфракрасный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Ширина контролируемого проёма, м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0,6…2,4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Минимальный размер обнаруживаемого препятствия, мм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5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Высота контролируемой зоны, м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2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Количество лучей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/>
                        <a:t>40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E376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38" name="Google Shape;338;p20"/>
          <p:cNvGrpSpPr/>
          <p:nvPr/>
        </p:nvGrpSpPr>
        <p:grpSpPr>
          <a:xfrm>
            <a:off x="5308009" y="909492"/>
            <a:ext cx="2684064" cy="2453626"/>
            <a:chOff x="7893525" y="1390391"/>
            <a:chExt cx="4077885" cy="3727782"/>
          </a:xfrm>
        </p:grpSpPr>
        <p:grpSp>
          <p:nvGrpSpPr>
            <p:cNvPr id="339" name="Google Shape;339;p20"/>
            <p:cNvGrpSpPr/>
            <p:nvPr/>
          </p:nvGrpSpPr>
          <p:grpSpPr>
            <a:xfrm>
              <a:off x="7893525" y="1971054"/>
              <a:ext cx="4077885" cy="3147119"/>
              <a:chOff x="832923" y="2626681"/>
              <a:chExt cx="4077885" cy="3147119"/>
            </a:xfrm>
          </p:grpSpPr>
          <p:pic>
            <p:nvPicPr>
              <p:cNvPr id="340" name="Google Shape;340;p20"/>
              <p:cNvPicPr preferRelativeResize="0"/>
              <p:nvPr/>
            </p:nvPicPr>
            <p:blipFill rotWithShape="1">
              <a:blip r:embed="rId3">
                <a:alphaModFix/>
              </a:blip>
              <a:srcRect r="33312" b="27346"/>
              <a:stretch/>
            </p:blipFill>
            <p:spPr>
              <a:xfrm>
                <a:off x="1256378" y="2626681"/>
                <a:ext cx="2886365" cy="26923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1" name="Google Shape;341;p20"/>
              <p:cNvSpPr/>
              <p:nvPr/>
            </p:nvSpPr>
            <p:spPr>
              <a:xfrm>
                <a:off x="832923" y="5403608"/>
                <a:ext cx="1824202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ru-RU" sz="1100" b="0" i="0" u="none" strike="noStrike" cap="none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ИК -излучатель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3086606" y="5450635"/>
                <a:ext cx="1824202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ru-RU" sz="1100" b="0" i="0" u="none" strike="noStrike" cap="none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ИК -приемник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3" name="Google Shape;343;p20"/>
            <p:cNvSpPr/>
            <p:nvPr/>
          </p:nvSpPr>
          <p:spPr>
            <a:xfrm>
              <a:off x="8316980" y="1390391"/>
              <a:ext cx="349004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1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Принцип работы</a:t>
              </a:r>
              <a:endPara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20"/>
          <p:cNvSpPr/>
          <p:nvPr/>
        </p:nvSpPr>
        <p:spPr>
          <a:xfrm rot="-1721694">
            <a:off x="2460687" y="4945566"/>
            <a:ext cx="4918379" cy="551296"/>
          </a:xfrm>
          <a:custGeom>
            <a:avLst/>
            <a:gdLst/>
            <a:ahLst/>
            <a:cxnLst/>
            <a:rect l="l" t="t" r="r" b="b"/>
            <a:pathLst>
              <a:path w="4541418" h="467052" extrusionOk="0">
                <a:moveTo>
                  <a:pt x="193749" y="0"/>
                </a:moveTo>
                <a:lnTo>
                  <a:pt x="4541418" y="146874"/>
                </a:lnTo>
                <a:lnTo>
                  <a:pt x="4541418" y="467052"/>
                </a:lnTo>
                <a:lnTo>
                  <a:pt x="0" y="288987"/>
                </a:lnTo>
                <a:lnTo>
                  <a:pt x="193749" y="0"/>
                </a:lnTo>
                <a:close/>
              </a:path>
            </a:pathLst>
          </a:cu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19864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6791624" y="3660174"/>
            <a:ext cx="860400" cy="830700"/>
          </a:xfrm>
          <a:prstGeom prst="ellipse">
            <a:avLst/>
          </a:prstGeom>
          <a:gradFill>
            <a:gsLst>
              <a:gs pos="0">
                <a:srgbClr val="AFEAFF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 rot="-5400000">
            <a:off x="6244205" y="2236763"/>
            <a:ext cx="5143500" cy="656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20"/>
          <p:cNvPicPr preferRelativeResize="0"/>
          <p:nvPr/>
        </p:nvPicPr>
        <p:blipFill rotWithShape="1">
          <a:blip r:embed="rId4">
            <a:alphaModFix/>
          </a:blip>
          <a:srcRect l="34546" r="36714" b="11095"/>
          <a:stretch/>
        </p:blipFill>
        <p:spPr>
          <a:xfrm>
            <a:off x="8666509" y="2296468"/>
            <a:ext cx="316392" cy="55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/>
          <p:nvPr/>
        </p:nvSpPr>
        <p:spPr>
          <a:xfrm>
            <a:off x="462774" y="301625"/>
            <a:ext cx="4567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>
                <a:solidFill>
                  <a:srgbClr val="1E3763"/>
                </a:solidFill>
              </a:rPr>
              <a:t>Фотобарьер</a:t>
            </a:r>
            <a:r>
              <a:rPr lang="ru-RU" sz="2400" b="1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 МАШ ЮНИТ</a:t>
            </a:r>
            <a:endParaRPr sz="2400" b="1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1"/>
          <p:cNvSpPr/>
          <p:nvPr/>
        </p:nvSpPr>
        <p:spPr>
          <a:xfrm rot="-5400000">
            <a:off x="6244205" y="2236763"/>
            <a:ext cx="5143500" cy="656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FEAFF"/>
              </a:gs>
              <a:gs pos="41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21"/>
          <p:cNvPicPr preferRelativeResize="0"/>
          <p:nvPr/>
        </p:nvPicPr>
        <p:blipFill rotWithShape="1">
          <a:blip r:embed="rId3">
            <a:alphaModFix/>
          </a:blip>
          <a:srcRect l="34546" r="36714" b="11095"/>
          <a:stretch/>
        </p:blipFill>
        <p:spPr>
          <a:xfrm>
            <a:off x="8666509" y="2296468"/>
            <a:ext cx="316392" cy="55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1"/>
          <p:cNvPicPr preferRelativeResize="0"/>
          <p:nvPr/>
        </p:nvPicPr>
        <p:blipFill rotWithShape="1">
          <a:blip r:embed="rId4">
            <a:alphaModFix/>
          </a:blip>
          <a:srcRect t="1332"/>
          <a:stretch/>
        </p:blipFill>
        <p:spPr>
          <a:xfrm>
            <a:off x="3587300" y="1388850"/>
            <a:ext cx="4567201" cy="3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 txBox="1"/>
          <p:nvPr/>
        </p:nvSpPr>
        <p:spPr>
          <a:xfrm>
            <a:off x="462775" y="1080950"/>
            <a:ext cx="2276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b="1" i="0" u="none" strike="noStrike" cap="none">
                <a:solidFill>
                  <a:srgbClr val="4DAAE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МЮ.ФБ.03 </a:t>
            </a:r>
            <a:br>
              <a:rPr lang="ru-RU" sz="1300" b="1" i="0" u="none" strike="noStrike" cap="none">
                <a:solidFill>
                  <a:srgbClr val="4DAAE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ru-RU" sz="1300" b="1" i="0" u="none" strike="noStrike" cap="none">
                <a:solidFill>
                  <a:srgbClr val="4DAAE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U-System Light Curtains</a:t>
            </a:r>
            <a:endParaRPr sz="1700" b="1" i="0" u="none" strike="noStrike" cap="none">
              <a:solidFill>
                <a:srgbClr val="4DAA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462775" y="1739850"/>
            <a:ext cx="30000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В комплекте: блок управления фотобарьером и пара инфракрасных излучателей и приемников;</a:t>
            </a:r>
            <a:endParaRPr sz="14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Проведены технические испытания устройства на Щербинском лифтостроительном заводе, получен акт соответствия;</a:t>
            </a:r>
            <a:endParaRPr sz="12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763"/>
              </a:buClr>
              <a:buSzPts val="1500"/>
              <a:buFont typeface="Arial"/>
              <a:buChar char="➔"/>
            </a:pPr>
            <a:r>
              <a:rPr lang="ru-RU" sz="1200" b="0" i="0" u="none" strike="noStrike" cap="none">
                <a:solidFill>
                  <a:srgbClr val="1E3763"/>
                </a:solidFill>
                <a:latin typeface="Arial"/>
                <a:ea typeface="Arial"/>
                <a:cs typeface="Arial"/>
                <a:sym typeface="Arial"/>
              </a:rPr>
              <a:t>Адаптируется под все станции управления по требованию заказчика.</a:t>
            </a:r>
            <a:endParaRPr sz="1200" b="0" i="0" u="none" strike="noStrike" cap="none">
              <a:solidFill>
                <a:srgbClr val="1E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975</Words>
  <Application>Microsoft Office PowerPoint</Application>
  <PresentationFormat>Экран (16:9)</PresentationFormat>
  <Paragraphs>333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Noto Sans Symbols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User</cp:lastModifiedBy>
  <cp:revision>20</cp:revision>
  <dcterms:modified xsi:type="dcterms:W3CDTF">2024-05-16T19:04:05Z</dcterms:modified>
</cp:coreProperties>
</file>